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107" d="100"/>
          <a:sy n="107" d="100"/>
        </p:scale>
        <p:origin x="144"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4/28/2015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C" sz="7200" b="1" dirty="0" smtClean="0">
                <a:effectLst>
                  <a:outerShdw blurRad="38100" dist="38100" dir="2700000" algn="tl">
                    <a:srgbClr val="000000">
                      <a:alpha val="43137"/>
                    </a:srgbClr>
                  </a:outerShdw>
                </a:effectLst>
              </a:rPr>
              <a:t>MISTERIOS HUMANOS</a:t>
            </a:r>
            <a:endParaRPr lang="es-EC" sz="7200" b="1"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p:txBody>
          <a:bodyPr>
            <a:normAutofit lnSpcReduction="10000"/>
          </a:bodyPr>
          <a:lstStyle/>
          <a:p>
            <a:pPr algn="ctr"/>
            <a:r>
              <a:rPr lang="es-EC" sz="2400" b="1" dirty="0"/>
              <a:t>C</a:t>
            </a:r>
            <a:r>
              <a:rPr lang="es-EC" sz="2400" b="1" dirty="0" smtClean="0"/>
              <a:t>incuenta asombrosos factores de tu </a:t>
            </a:r>
            <a:r>
              <a:rPr lang="es-EC" sz="2400" b="1" dirty="0"/>
              <a:t>cuerpo</a:t>
            </a:r>
          </a:p>
        </p:txBody>
      </p:sp>
      <p:pic>
        <p:nvPicPr>
          <p:cNvPr id="1026" name="Picture 2" descr="http://imageshack.com/a/img910/2422/ryqTU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76700" y="283414"/>
            <a:ext cx="4152900"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03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b="1" dirty="0"/>
              <a:t>Misterios humanos</a:t>
            </a:r>
            <a:endParaRPr lang="es-EC" dirty="0"/>
          </a:p>
        </p:txBody>
      </p:sp>
      <p:sp>
        <p:nvSpPr>
          <p:cNvPr id="5" name="Marcador de contenido 4"/>
          <p:cNvSpPr>
            <a:spLocks noGrp="1"/>
          </p:cNvSpPr>
          <p:nvPr>
            <p:ph sz="half" idx="1"/>
          </p:nvPr>
        </p:nvSpPr>
        <p:spPr>
          <a:xfrm>
            <a:off x="6534112" y="2084832"/>
            <a:ext cx="5164402" cy="4023360"/>
          </a:xfrm>
        </p:spPr>
        <p:txBody>
          <a:bodyPr>
            <a:noAutofit/>
          </a:bodyPr>
          <a:lstStyle/>
          <a:p>
            <a:r>
              <a:rPr lang="es-EC" sz="2800" b="1" dirty="0" smtClean="0">
                <a:solidFill>
                  <a:srgbClr val="FFFF00"/>
                </a:solidFill>
              </a:rPr>
              <a:t>22</a:t>
            </a:r>
            <a:r>
              <a:rPr lang="es-EC" sz="2800" b="1" dirty="0">
                <a:solidFill>
                  <a:srgbClr val="FFFF00"/>
                </a:solidFill>
              </a:rPr>
              <a:t>.</a:t>
            </a:r>
            <a:r>
              <a:rPr lang="es-EC" sz="2800" dirty="0">
                <a:solidFill>
                  <a:srgbClr val="FFFF00"/>
                </a:solidFill>
              </a:rPr>
              <a:t> </a:t>
            </a:r>
            <a:r>
              <a:rPr lang="es-EC" sz="2800" dirty="0" smtClean="0">
                <a:solidFill>
                  <a:srgbClr val="FFFF00"/>
                </a:solidFill>
              </a:rPr>
              <a:t>La </a:t>
            </a:r>
            <a:r>
              <a:rPr lang="es-EC" sz="2800" dirty="0">
                <a:solidFill>
                  <a:srgbClr val="FFFF00"/>
                </a:solidFill>
              </a:rPr>
              <a:t>vida útil de un cabello humano es de 3 a 7 años en promedio; cada día la persona pierde de promedio 60-100 hebras de cabello. Pero no te preocupes, debes perder más del 50% de la cabellera antes de que sea evidente la calvicie</a:t>
            </a:r>
            <a:r>
              <a:rPr lang="es-EC" sz="2800" dirty="0" smtClean="0">
                <a:solidFill>
                  <a:srgbClr val="FFFF00"/>
                </a:solidFill>
              </a:rPr>
              <a:t>.</a:t>
            </a:r>
            <a:endParaRPr lang="es-EC" sz="2800" dirty="0">
              <a:solidFill>
                <a:srgbClr val="FFFF00"/>
              </a:solidFill>
            </a:endParaRPr>
          </a:p>
        </p:txBody>
      </p:sp>
      <p:sp>
        <p:nvSpPr>
          <p:cNvPr id="6" name="Marcador de contenido 5"/>
          <p:cNvSpPr>
            <a:spLocks noGrp="1"/>
          </p:cNvSpPr>
          <p:nvPr>
            <p:ph sz="half" idx="2"/>
          </p:nvPr>
        </p:nvSpPr>
        <p:spPr>
          <a:xfrm>
            <a:off x="1038642" y="2084832"/>
            <a:ext cx="4754880" cy="4023360"/>
          </a:xfrm>
        </p:spPr>
        <p:txBody>
          <a:bodyPr>
            <a:normAutofit fontScale="92500" lnSpcReduction="10000"/>
          </a:bodyPr>
          <a:lstStyle/>
          <a:p>
            <a:r>
              <a:rPr lang="es-EC" sz="2800" b="1" dirty="0"/>
              <a:t>21.</a:t>
            </a:r>
            <a:r>
              <a:rPr lang="es-EC" sz="2800" dirty="0"/>
              <a:t> </a:t>
            </a:r>
            <a:r>
              <a:rPr lang="es-EC" sz="2800" dirty="0" smtClean="0"/>
              <a:t>Las </a:t>
            </a:r>
            <a:r>
              <a:rPr lang="es-EC" sz="2800" dirty="0"/>
              <a:t>tres cosas que las mujeres embarazadas sueñan durante su primer trimestre son: ranas, gusanos y plantas en maceta. Los científicos no tienen ni idea de por qué esto es así, pero lo atribuyen al creciente desequilibrio de las hormonas en el cuerpo durante el embarazo</a:t>
            </a:r>
            <a:r>
              <a:rPr lang="es-EC" sz="2800" dirty="0" smtClean="0"/>
              <a:t>.</a:t>
            </a:r>
            <a:endParaRPr lang="es-EC" sz="2800" dirty="0"/>
          </a:p>
        </p:txBody>
      </p:sp>
    </p:spTree>
    <p:extLst>
      <p:ext uri="{BB962C8B-B14F-4D97-AF65-F5344CB8AC3E}">
        <p14:creationId xmlns:p14="http://schemas.microsoft.com/office/powerpoint/2010/main" val="3397443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24128" y="83189"/>
            <a:ext cx="9720072" cy="1499616"/>
          </a:xfrm>
        </p:spPr>
        <p:txBody>
          <a:bodyPr/>
          <a:lstStyle/>
          <a:p>
            <a:r>
              <a:rPr lang="es-EC" b="1" dirty="0"/>
              <a:t>Misterios humanos</a:t>
            </a:r>
            <a:endParaRPr lang="es-EC" dirty="0"/>
          </a:p>
        </p:txBody>
      </p:sp>
      <p:sp>
        <p:nvSpPr>
          <p:cNvPr id="5" name="Marcador de contenido 4"/>
          <p:cNvSpPr>
            <a:spLocks noGrp="1"/>
          </p:cNvSpPr>
          <p:nvPr>
            <p:ph sz="half" idx="1"/>
          </p:nvPr>
        </p:nvSpPr>
        <p:spPr>
          <a:xfrm>
            <a:off x="6548627" y="2122932"/>
            <a:ext cx="4670916" cy="4023360"/>
          </a:xfrm>
        </p:spPr>
        <p:txBody>
          <a:bodyPr>
            <a:noAutofit/>
          </a:bodyPr>
          <a:lstStyle/>
          <a:p>
            <a:r>
              <a:rPr lang="es-EC" sz="2800" b="1" dirty="0" smtClean="0"/>
              <a:t>24</a:t>
            </a:r>
            <a:r>
              <a:rPr lang="es-EC" sz="2800" b="1" dirty="0"/>
              <a:t>.</a:t>
            </a:r>
            <a:r>
              <a:rPr lang="es-EC" sz="2800" dirty="0"/>
              <a:t> </a:t>
            </a:r>
            <a:r>
              <a:rPr lang="es-EC" sz="2800" dirty="0" smtClean="0"/>
              <a:t>El </a:t>
            </a:r>
            <a:r>
              <a:rPr lang="es-EC" sz="2800" dirty="0"/>
              <a:t>diente es la única parte del cuerpo humano que no puede repararse a sí mismo.</a:t>
            </a:r>
          </a:p>
          <a:p>
            <a:r>
              <a:rPr lang="es-EC" sz="2800" dirty="0"/>
              <a:t/>
            </a:r>
            <a:br>
              <a:rPr lang="es-EC" sz="2800" dirty="0"/>
            </a:br>
            <a:r>
              <a:rPr lang="es-EC" sz="2800" b="1" dirty="0"/>
              <a:t>25.</a:t>
            </a:r>
            <a:r>
              <a:rPr lang="es-EC" sz="2800" dirty="0"/>
              <a:t> </a:t>
            </a:r>
            <a:r>
              <a:rPr lang="es-EC" sz="2800" dirty="0" smtClean="0"/>
              <a:t>Los </a:t>
            </a:r>
            <a:r>
              <a:rPr lang="es-EC" sz="2800" dirty="0"/>
              <a:t>ojos siempre son del mismo tamaño que al nacer pero su nariz y orejas nunca dejan de crecer.</a:t>
            </a:r>
            <a:endParaRPr lang="es-EC" sz="2800" dirty="0">
              <a:solidFill>
                <a:srgbClr val="FFFF00"/>
              </a:solidFill>
            </a:endParaRPr>
          </a:p>
        </p:txBody>
      </p:sp>
      <p:sp>
        <p:nvSpPr>
          <p:cNvPr id="6" name="Marcador de contenido 5"/>
          <p:cNvSpPr>
            <a:spLocks noGrp="1"/>
          </p:cNvSpPr>
          <p:nvPr>
            <p:ph sz="half" idx="2"/>
          </p:nvPr>
        </p:nvSpPr>
        <p:spPr>
          <a:xfrm>
            <a:off x="1129284" y="1585048"/>
            <a:ext cx="5082830" cy="4023360"/>
          </a:xfrm>
        </p:spPr>
        <p:txBody>
          <a:bodyPr>
            <a:noAutofit/>
          </a:bodyPr>
          <a:lstStyle/>
          <a:p>
            <a:r>
              <a:rPr lang="es-EC" sz="2800" b="1" dirty="0">
                <a:solidFill>
                  <a:srgbClr val="FFFF00"/>
                </a:solidFill>
              </a:rPr>
              <a:t>23.</a:t>
            </a:r>
            <a:r>
              <a:rPr lang="es-EC" sz="2800" dirty="0">
                <a:solidFill>
                  <a:srgbClr val="FFFF00"/>
                </a:solidFill>
              </a:rPr>
              <a:t> </a:t>
            </a:r>
            <a:r>
              <a:rPr lang="es-EC" sz="2800" dirty="0" smtClean="0">
                <a:solidFill>
                  <a:srgbClr val="FFFF00"/>
                </a:solidFill>
              </a:rPr>
              <a:t>La </a:t>
            </a:r>
            <a:r>
              <a:rPr lang="es-EC" sz="2800" dirty="0">
                <a:solidFill>
                  <a:srgbClr val="FFFF00"/>
                </a:solidFill>
              </a:rPr>
              <a:t>célula del cerebro humano puede almacenar 5 veces más información que una enciclopedia. Su cerebro utiliza el 20% del oxígeno que entra en el torrente sanguíneo que se compone de 80% agua. Aunque interpreta las señales de dolor del resto del cuerpo, el cerebro mismo no puede sentir su dolor</a:t>
            </a:r>
            <a:r>
              <a:rPr lang="es-EC" sz="2800" dirty="0" smtClean="0">
                <a:solidFill>
                  <a:srgbClr val="FFFF00"/>
                </a:solidFill>
              </a:rPr>
              <a:t>.</a:t>
            </a:r>
            <a:endParaRPr lang="es-EC" sz="2800" dirty="0">
              <a:solidFill>
                <a:srgbClr val="FFFF00"/>
              </a:solidFill>
            </a:endParaRPr>
          </a:p>
        </p:txBody>
      </p:sp>
    </p:spTree>
    <p:extLst>
      <p:ext uri="{BB962C8B-B14F-4D97-AF65-F5344CB8AC3E}">
        <p14:creationId xmlns:p14="http://schemas.microsoft.com/office/powerpoint/2010/main" val="1629242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24128" y="74223"/>
            <a:ext cx="9720072" cy="1499616"/>
          </a:xfrm>
        </p:spPr>
        <p:txBody>
          <a:bodyPr/>
          <a:lstStyle/>
          <a:p>
            <a:r>
              <a:rPr lang="es-EC" b="1" dirty="0"/>
              <a:t>Misterios humanos</a:t>
            </a:r>
            <a:endParaRPr lang="es-EC" dirty="0"/>
          </a:p>
        </p:txBody>
      </p:sp>
      <p:sp>
        <p:nvSpPr>
          <p:cNvPr id="5" name="Marcador de contenido 4"/>
          <p:cNvSpPr>
            <a:spLocks noGrp="1"/>
          </p:cNvSpPr>
          <p:nvPr>
            <p:ph sz="half" idx="1"/>
          </p:nvPr>
        </p:nvSpPr>
        <p:spPr>
          <a:xfrm>
            <a:off x="6534112" y="2084832"/>
            <a:ext cx="5164402" cy="4023360"/>
          </a:xfrm>
        </p:spPr>
        <p:txBody>
          <a:bodyPr>
            <a:noAutofit/>
          </a:bodyPr>
          <a:lstStyle/>
          <a:p>
            <a:r>
              <a:rPr lang="es-EC" sz="2800" b="1" dirty="0">
                <a:solidFill>
                  <a:srgbClr val="FFFF00"/>
                </a:solidFill>
              </a:rPr>
              <a:t>27.</a:t>
            </a:r>
            <a:r>
              <a:rPr lang="es-EC" sz="2800" dirty="0">
                <a:solidFill>
                  <a:srgbClr val="FFFF00"/>
                </a:solidFill>
              </a:rPr>
              <a:t> </a:t>
            </a:r>
            <a:r>
              <a:rPr lang="es-EC" sz="2800" dirty="0" smtClean="0">
                <a:solidFill>
                  <a:srgbClr val="FFFF00"/>
                </a:solidFill>
              </a:rPr>
              <a:t>Tenemos </a:t>
            </a:r>
            <a:r>
              <a:rPr lang="es-EC" sz="2800" dirty="0">
                <a:solidFill>
                  <a:srgbClr val="FFFF00"/>
                </a:solidFill>
              </a:rPr>
              <a:t>cerca </a:t>
            </a:r>
            <a:r>
              <a:rPr lang="es-EC" sz="2800" dirty="0" smtClean="0">
                <a:solidFill>
                  <a:srgbClr val="FFFF00"/>
                </a:solidFill>
              </a:rPr>
              <a:t>de1centímetro </a:t>
            </a:r>
            <a:r>
              <a:rPr lang="es-EC" sz="2800" dirty="0">
                <a:solidFill>
                  <a:srgbClr val="FFFF00"/>
                </a:solidFill>
              </a:rPr>
              <a:t>de talla más en la mañana que por la noche, porque durante las actividades normales durante el día, el cartílago de las rodillas y otras áreas se comprimen lentamente.</a:t>
            </a:r>
          </a:p>
        </p:txBody>
      </p:sp>
      <p:sp>
        <p:nvSpPr>
          <p:cNvPr id="6" name="Marcador de contenido 5"/>
          <p:cNvSpPr>
            <a:spLocks noGrp="1"/>
          </p:cNvSpPr>
          <p:nvPr>
            <p:ph sz="half" idx="2"/>
          </p:nvPr>
        </p:nvSpPr>
        <p:spPr>
          <a:xfrm>
            <a:off x="1129284" y="1511102"/>
            <a:ext cx="4754880" cy="4023360"/>
          </a:xfrm>
        </p:spPr>
        <p:txBody>
          <a:bodyPr>
            <a:normAutofit/>
          </a:bodyPr>
          <a:lstStyle/>
          <a:p>
            <a:r>
              <a:rPr lang="es-EC" sz="2800" b="1" dirty="0"/>
              <a:t>26</a:t>
            </a:r>
            <a:r>
              <a:rPr lang="es-EC" sz="2800" b="1" dirty="0" smtClean="0"/>
              <a:t>.</a:t>
            </a:r>
            <a:r>
              <a:rPr lang="es-EC" sz="2800" dirty="0" smtClean="0"/>
              <a:t> A </a:t>
            </a:r>
            <a:r>
              <a:rPr lang="es-EC" sz="2800" dirty="0"/>
              <a:t>los 65 años roncan al dormir el 60% de los hombres y 40% de las mujeres</a:t>
            </a:r>
            <a:r>
              <a:rPr lang="es-EC" sz="2800" dirty="0" smtClean="0"/>
              <a:t>.</a:t>
            </a:r>
            <a:endParaRPr lang="es-EC" sz="2800" dirty="0"/>
          </a:p>
        </p:txBody>
      </p:sp>
      <p:pic>
        <p:nvPicPr>
          <p:cNvPr id="6146" name="Picture 2" descr="http://archivo.de10.com.mx/img/ronquido-leon-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398" y="3483429"/>
            <a:ext cx="4754880" cy="316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128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biopersa.com/wp-content/uploads/2008/06/imagen20de20portada_op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857" y="3967955"/>
            <a:ext cx="1919343" cy="2890045"/>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p:txBody>
          <a:bodyPr/>
          <a:lstStyle/>
          <a:p>
            <a:r>
              <a:rPr lang="es-EC" b="1" dirty="0"/>
              <a:t>Misterios humanos</a:t>
            </a:r>
            <a:endParaRPr lang="es-EC" dirty="0"/>
          </a:p>
        </p:txBody>
      </p:sp>
      <p:sp>
        <p:nvSpPr>
          <p:cNvPr id="5" name="Marcador de contenido 4"/>
          <p:cNvSpPr>
            <a:spLocks noGrp="1"/>
          </p:cNvSpPr>
          <p:nvPr>
            <p:ph sz="half" idx="1"/>
          </p:nvPr>
        </p:nvSpPr>
        <p:spPr>
          <a:xfrm>
            <a:off x="6548627" y="2122932"/>
            <a:ext cx="4670916" cy="4023360"/>
          </a:xfrm>
        </p:spPr>
        <p:txBody>
          <a:bodyPr>
            <a:noAutofit/>
          </a:bodyPr>
          <a:lstStyle/>
          <a:p>
            <a:r>
              <a:rPr lang="es-EC" sz="2800" b="1" dirty="0"/>
              <a:t>29.</a:t>
            </a:r>
            <a:r>
              <a:rPr lang="es-EC" sz="2800" dirty="0"/>
              <a:t> </a:t>
            </a:r>
            <a:r>
              <a:rPr lang="es-EC" sz="2800" dirty="0" smtClean="0"/>
              <a:t>Los </a:t>
            </a:r>
            <a:r>
              <a:rPr lang="es-EC" sz="2800" dirty="0"/>
              <a:t>impulsos nerviosos parten del cerebro y viajan tan rápido como a 220 </a:t>
            </a:r>
            <a:r>
              <a:rPr lang="es-EC" sz="2800" dirty="0" smtClean="0"/>
              <a:t>Km/h. </a:t>
            </a:r>
            <a:r>
              <a:rPr lang="es-EC" sz="2800" dirty="0"/>
              <a:t>Las neuronas continúan creciendo a lo largo de la vida humana; la información viaja a diferentes velocidades en diferentes tipos de neuronas.</a:t>
            </a:r>
            <a:endParaRPr lang="es-EC" sz="2800" dirty="0">
              <a:solidFill>
                <a:srgbClr val="FFFF00"/>
              </a:solidFill>
            </a:endParaRPr>
          </a:p>
        </p:txBody>
      </p:sp>
      <p:sp>
        <p:nvSpPr>
          <p:cNvPr id="6" name="Marcador de contenido 5"/>
          <p:cNvSpPr>
            <a:spLocks noGrp="1"/>
          </p:cNvSpPr>
          <p:nvPr>
            <p:ph sz="half" idx="2"/>
          </p:nvPr>
        </p:nvSpPr>
        <p:spPr>
          <a:xfrm>
            <a:off x="1129284" y="2122932"/>
            <a:ext cx="5082830" cy="4023360"/>
          </a:xfrm>
        </p:spPr>
        <p:txBody>
          <a:bodyPr>
            <a:noAutofit/>
          </a:bodyPr>
          <a:lstStyle/>
          <a:p>
            <a:r>
              <a:rPr lang="es-EC" sz="2800" b="1" dirty="0">
                <a:solidFill>
                  <a:srgbClr val="FFFF00"/>
                </a:solidFill>
              </a:rPr>
              <a:t>28.</a:t>
            </a:r>
            <a:r>
              <a:rPr lang="es-EC" sz="2800" dirty="0">
                <a:solidFill>
                  <a:srgbClr val="FFFF00"/>
                </a:solidFill>
              </a:rPr>
              <a:t> </a:t>
            </a:r>
            <a:r>
              <a:rPr lang="es-EC" sz="2800" dirty="0" smtClean="0">
                <a:solidFill>
                  <a:srgbClr val="FFFF00"/>
                </a:solidFill>
              </a:rPr>
              <a:t>El </a:t>
            </a:r>
            <a:r>
              <a:rPr lang="es-EC" sz="2800" dirty="0">
                <a:solidFill>
                  <a:srgbClr val="FFFF00"/>
                </a:solidFill>
              </a:rPr>
              <a:t>cerebro funciona con la misma cantidad de energía que un bombillo de 10 vatios, incluso mientras se duerme. De hecho, el cerebro es mucho más activo en la noche que durante el día</a:t>
            </a:r>
            <a:r>
              <a:rPr lang="es-EC" sz="2800" dirty="0" smtClean="0">
                <a:solidFill>
                  <a:srgbClr val="FFFF00"/>
                </a:solidFill>
              </a:rPr>
              <a:t>.</a:t>
            </a:r>
            <a:endParaRPr lang="es-EC" sz="2800" dirty="0">
              <a:solidFill>
                <a:srgbClr val="FFFF00"/>
              </a:solidFill>
            </a:endParaRPr>
          </a:p>
        </p:txBody>
      </p:sp>
    </p:spTree>
    <p:extLst>
      <p:ext uri="{BB962C8B-B14F-4D97-AF65-F5344CB8AC3E}">
        <p14:creationId xmlns:p14="http://schemas.microsoft.com/office/powerpoint/2010/main" val="2447744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b="1" dirty="0"/>
              <a:t>Misterios humanos</a:t>
            </a:r>
            <a:endParaRPr lang="es-EC" dirty="0"/>
          </a:p>
        </p:txBody>
      </p:sp>
      <p:sp>
        <p:nvSpPr>
          <p:cNvPr id="5" name="Marcador de contenido 4"/>
          <p:cNvSpPr>
            <a:spLocks noGrp="1"/>
          </p:cNvSpPr>
          <p:nvPr>
            <p:ph sz="half" idx="1"/>
          </p:nvPr>
        </p:nvSpPr>
        <p:spPr>
          <a:xfrm>
            <a:off x="6534112" y="2084832"/>
            <a:ext cx="5164402" cy="4023360"/>
          </a:xfrm>
        </p:spPr>
        <p:txBody>
          <a:bodyPr>
            <a:noAutofit/>
          </a:bodyPr>
          <a:lstStyle/>
          <a:p>
            <a:r>
              <a:rPr lang="es-EC" sz="2800" b="1" dirty="0">
                <a:solidFill>
                  <a:srgbClr val="FFFF00"/>
                </a:solidFill>
              </a:rPr>
              <a:t>32.</a:t>
            </a:r>
            <a:r>
              <a:rPr lang="es-EC" sz="2800" dirty="0">
                <a:solidFill>
                  <a:srgbClr val="FFFF00"/>
                </a:solidFill>
              </a:rPr>
              <a:t> </a:t>
            </a:r>
            <a:r>
              <a:rPr lang="es-EC" sz="2800" dirty="0" smtClean="0">
                <a:solidFill>
                  <a:srgbClr val="FFFF00"/>
                </a:solidFill>
              </a:rPr>
              <a:t>El </a:t>
            </a:r>
            <a:r>
              <a:rPr lang="es-EC" sz="2800" dirty="0">
                <a:solidFill>
                  <a:srgbClr val="FFFF00"/>
                </a:solidFill>
              </a:rPr>
              <a:t>cabello facial crece más rápido que cualquier otro pelo en el cuerpo; esto es tan cierto en los hombres como en las mujeres.</a:t>
            </a:r>
          </a:p>
          <a:p>
            <a:r>
              <a:rPr lang="es-EC" sz="2800" dirty="0">
                <a:solidFill>
                  <a:srgbClr val="FFFF00"/>
                </a:solidFill>
              </a:rPr>
              <a:t/>
            </a:r>
            <a:br>
              <a:rPr lang="es-EC" sz="2800" dirty="0">
                <a:solidFill>
                  <a:srgbClr val="FFFF00"/>
                </a:solidFill>
              </a:rPr>
            </a:br>
            <a:r>
              <a:rPr lang="es-EC" sz="2800" b="1" dirty="0">
                <a:solidFill>
                  <a:srgbClr val="FFFF00"/>
                </a:solidFill>
              </a:rPr>
              <a:t>33.</a:t>
            </a:r>
            <a:r>
              <a:rPr lang="es-EC" sz="2800" dirty="0">
                <a:solidFill>
                  <a:srgbClr val="FFFF00"/>
                </a:solidFill>
              </a:rPr>
              <a:t> </a:t>
            </a:r>
            <a:r>
              <a:rPr lang="es-EC" sz="2800" dirty="0" smtClean="0">
                <a:solidFill>
                  <a:srgbClr val="FFFF00"/>
                </a:solidFill>
              </a:rPr>
              <a:t>Hay </a:t>
            </a:r>
            <a:r>
              <a:rPr lang="es-EC" sz="2800" dirty="0">
                <a:solidFill>
                  <a:srgbClr val="FFFF00"/>
                </a:solidFill>
              </a:rPr>
              <a:t>tantos pelos por </a:t>
            </a:r>
            <a:r>
              <a:rPr lang="es-EC" sz="2800" dirty="0" smtClean="0">
                <a:solidFill>
                  <a:srgbClr val="FFFF00"/>
                </a:solidFill>
              </a:rPr>
              <a:t>centímetro cuadrado </a:t>
            </a:r>
            <a:r>
              <a:rPr lang="es-EC" sz="2800" dirty="0">
                <a:solidFill>
                  <a:srgbClr val="FFFF00"/>
                </a:solidFill>
              </a:rPr>
              <a:t>en su cuerpo como en un chimpancé.</a:t>
            </a:r>
          </a:p>
        </p:txBody>
      </p:sp>
      <p:sp>
        <p:nvSpPr>
          <p:cNvPr id="6" name="Marcador de contenido 5"/>
          <p:cNvSpPr>
            <a:spLocks noGrp="1"/>
          </p:cNvSpPr>
          <p:nvPr>
            <p:ph sz="half" idx="2"/>
          </p:nvPr>
        </p:nvSpPr>
        <p:spPr>
          <a:xfrm>
            <a:off x="1024128" y="2084832"/>
            <a:ext cx="4754880" cy="4023360"/>
          </a:xfrm>
        </p:spPr>
        <p:txBody>
          <a:bodyPr>
            <a:normAutofit/>
          </a:bodyPr>
          <a:lstStyle/>
          <a:p>
            <a:r>
              <a:rPr lang="es-EC" sz="2800" b="1" dirty="0"/>
              <a:t>30</a:t>
            </a:r>
            <a:r>
              <a:rPr lang="es-EC" sz="2800" b="1" dirty="0" smtClean="0"/>
              <a:t>.</a:t>
            </a:r>
            <a:r>
              <a:rPr lang="es-EC" sz="2800" dirty="0"/>
              <a:t> Es un hecho que las personas que sueñan con más frecuencia tienen como promedio un mayor cociente de inteligencia.</a:t>
            </a:r>
          </a:p>
          <a:p>
            <a:r>
              <a:rPr lang="es-EC" sz="2800" dirty="0"/>
              <a:t/>
            </a:r>
            <a:br>
              <a:rPr lang="es-EC" sz="2800" dirty="0"/>
            </a:br>
            <a:r>
              <a:rPr lang="es-EC" sz="2800" b="1" dirty="0"/>
              <a:t>31.</a:t>
            </a:r>
            <a:r>
              <a:rPr lang="es-EC" sz="2800" dirty="0"/>
              <a:t> </a:t>
            </a:r>
            <a:r>
              <a:rPr lang="es-EC" sz="2800" dirty="0" smtClean="0"/>
              <a:t>La </a:t>
            </a:r>
            <a:r>
              <a:rPr lang="es-EC" sz="2800" dirty="0"/>
              <a:t>uña de mayor crecimiento está en el dedo medio</a:t>
            </a:r>
            <a:r>
              <a:rPr lang="es-EC" sz="2800" dirty="0" smtClean="0"/>
              <a:t>.</a:t>
            </a:r>
            <a:endParaRPr lang="es-EC" sz="2800" dirty="0"/>
          </a:p>
        </p:txBody>
      </p:sp>
    </p:spTree>
    <p:extLst>
      <p:ext uri="{BB962C8B-B14F-4D97-AF65-F5344CB8AC3E}">
        <p14:creationId xmlns:p14="http://schemas.microsoft.com/office/powerpoint/2010/main" val="343365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b="1" dirty="0"/>
              <a:t>Misterios humanos</a:t>
            </a:r>
            <a:endParaRPr lang="es-EC" dirty="0"/>
          </a:p>
        </p:txBody>
      </p:sp>
      <p:sp>
        <p:nvSpPr>
          <p:cNvPr id="5" name="Marcador de contenido 4"/>
          <p:cNvSpPr>
            <a:spLocks noGrp="1"/>
          </p:cNvSpPr>
          <p:nvPr>
            <p:ph sz="half" idx="1"/>
          </p:nvPr>
        </p:nvSpPr>
        <p:spPr>
          <a:xfrm>
            <a:off x="6534112" y="2084832"/>
            <a:ext cx="5164402" cy="4023360"/>
          </a:xfrm>
        </p:spPr>
        <p:txBody>
          <a:bodyPr>
            <a:noAutofit/>
          </a:bodyPr>
          <a:lstStyle/>
          <a:p>
            <a:r>
              <a:rPr lang="es-EC" sz="2800" b="1" dirty="0"/>
              <a:t>36.</a:t>
            </a:r>
            <a:r>
              <a:rPr lang="es-EC" sz="2800" dirty="0"/>
              <a:t> </a:t>
            </a:r>
            <a:r>
              <a:rPr lang="es-EC" sz="2800" dirty="0" smtClean="0"/>
              <a:t>Unos </a:t>
            </a:r>
            <a:r>
              <a:rPr lang="es-EC" sz="2800" dirty="0"/>
              <a:t>32 millones de bacterias tienen en cada centímetro de su piel. Pero no se preocupe, la mayoría de ellas son bacterias inofensivas o incluso útiles.</a:t>
            </a:r>
          </a:p>
          <a:p>
            <a:r>
              <a:rPr lang="es-EC" sz="2800" dirty="0"/>
              <a:t/>
            </a:r>
            <a:br>
              <a:rPr lang="es-EC" sz="2800" dirty="0"/>
            </a:br>
            <a:r>
              <a:rPr lang="es-EC" sz="2800" b="1" dirty="0"/>
              <a:t>37.</a:t>
            </a:r>
            <a:r>
              <a:rPr lang="es-EC" sz="2800" dirty="0"/>
              <a:t>  </a:t>
            </a:r>
            <a:r>
              <a:rPr lang="es-EC" sz="2800" dirty="0" smtClean="0"/>
              <a:t>Mientras </a:t>
            </a:r>
            <a:r>
              <a:rPr lang="es-EC" sz="2800" dirty="0"/>
              <a:t>más frío este el cuarto cuando duerme, mayor será la probabilidad de que tendrá un mal sueño.</a:t>
            </a:r>
          </a:p>
        </p:txBody>
      </p:sp>
      <p:sp>
        <p:nvSpPr>
          <p:cNvPr id="6" name="Marcador de contenido 5"/>
          <p:cNvSpPr>
            <a:spLocks noGrp="1"/>
          </p:cNvSpPr>
          <p:nvPr>
            <p:ph sz="half" idx="2"/>
          </p:nvPr>
        </p:nvSpPr>
        <p:spPr>
          <a:xfrm>
            <a:off x="1024128" y="2084832"/>
            <a:ext cx="4754880" cy="4023360"/>
          </a:xfrm>
        </p:spPr>
        <p:txBody>
          <a:bodyPr>
            <a:normAutofit/>
          </a:bodyPr>
          <a:lstStyle/>
          <a:p>
            <a:r>
              <a:rPr lang="es-EC" sz="2800" b="1" dirty="0">
                <a:solidFill>
                  <a:srgbClr val="FFFF00"/>
                </a:solidFill>
              </a:rPr>
              <a:t>34</a:t>
            </a:r>
            <a:r>
              <a:rPr lang="es-EC" sz="2800" b="1" dirty="0" smtClean="0">
                <a:solidFill>
                  <a:srgbClr val="FFFF00"/>
                </a:solidFill>
              </a:rPr>
              <a:t>.</a:t>
            </a:r>
            <a:r>
              <a:rPr lang="es-EC" sz="2800" dirty="0">
                <a:solidFill>
                  <a:srgbClr val="FFFF00"/>
                </a:solidFill>
              </a:rPr>
              <a:t> Un feto humano adquiere las huellas dactilares a la edad de tres meses.</a:t>
            </a:r>
          </a:p>
          <a:p>
            <a:r>
              <a:rPr lang="es-EC" sz="2800" dirty="0">
                <a:solidFill>
                  <a:srgbClr val="FFFF00"/>
                </a:solidFill>
              </a:rPr>
              <a:t/>
            </a:r>
            <a:br>
              <a:rPr lang="es-EC" sz="2800" dirty="0">
                <a:solidFill>
                  <a:srgbClr val="FFFF00"/>
                </a:solidFill>
              </a:rPr>
            </a:br>
            <a:r>
              <a:rPr lang="es-EC" sz="2800" b="1" dirty="0">
                <a:solidFill>
                  <a:srgbClr val="FFFF00"/>
                </a:solidFill>
              </a:rPr>
              <a:t>35.</a:t>
            </a:r>
            <a:r>
              <a:rPr lang="es-EC" sz="2800" dirty="0">
                <a:solidFill>
                  <a:srgbClr val="FFFF00"/>
                </a:solidFill>
              </a:rPr>
              <a:t>  </a:t>
            </a:r>
            <a:r>
              <a:rPr lang="es-EC" sz="2800" dirty="0" smtClean="0">
                <a:solidFill>
                  <a:srgbClr val="FFFF00"/>
                </a:solidFill>
              </a:rPr>
              <a:t>A </a:t>
            </a:r>
            <a:r>
              <a:rPr lang="es-EC" sz="2800" dirty="0">
                <a:solidFill>
                  <a:srgbClr val="FFFF00"/>
                </a:solidFill>
              </a:rPr>
              <a:t>los 60 años la mayoría de la gente habrá perdido casi la mitad de sus papilas gustativas</a:t>
            </a:r>
            <a:r>
              <a:rPr lang="es-EC" sz="2800" dirty="0" smtClean="0">
                <a:solidFill>
                  <a:srgbClr val="FFFF00"/>
                </a:solidFill>
              </a:rPr>
              <a:t>.</a:t>
            </a:r>
            <a:endParaRPr lang="es-EC" sz="2800" dirty="0">
              <a:solidFill>
                <a:srgbClr val="FFFF00"/>
              </a:solidFill>
            </a:endParaRPr>
          </a:p>
        </p:txBody>
      </p:sp>
    </p:spTree>
    <p:extLst>
      <p:ext uri="{BB962C8B-B14F-4D97-AF65-F5344CB8AC3E}">
        <p14:creationId xmlns:p14="http://schemas.microsoft.com/office/powerpoint/2010/main" val="3659249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24128" y="-15419"/>
            <a:ext cx="9720072" cy="1499616"/>
          </a:xfrm>
        </p:spPr>
        <p:txBody>
          <a:bodyPr/>
          <a:lstStyle/>
          <a:p>
            <a:r>
              <a:rPr lang="es-EC" b="1" dirty="0"/>
              <a:t>Misterios humanos</a:t>
            </a:r>
            <a:endParaRPr lang="es-EC" dirty="0"/>
          </a:p>
        </p:txBody>
      </p:sp>
      <p:sp>
        <p:nvSpPr>
          <p:cNvPr id="5" name="Marcador de contenido 4"/>
          <p:cNvSpPr>
            <a:spLocks noGrp="1"/>
          </p:cNvSpPr>
          <p:nvPr>
            <p:ph sz="half" idx="1"/>
          </p:nvPr>
        </p:nvSpPr>
        <p:spPr>
          <a:xfrm>
            <a:off x="6534112" y="1385584"/>
            <a:ext cx="5164402" cy="4023360"/>
          </a:xfrm>
        </p:spPr>
        <p:txBody>
          <a:bodyPr>
            <a:noAutofit/>
          </a:bodyPr>
          <a:lstStyle/>
          <a:p>
            <a:r>
              <a:rPr lang="es-EC" sz="2800" b="1" dirty="0">
                <a:solidFill>
                  <a:srgbClr val="FFFF00"/>
                </a:solidFill>
              </a:rPr>
              <a:t>40</a:t>
            </a:r>
            <a:r>
              <a:rPr lang="es-EC" sz="2800" b="1" dirty="0" smtClean="0">
                <a:solidFill>
                  <a:srgbClr val="FFFF00"/>
                </a:solidFill>
              </a:rPr>
              <a:t>.</a:t>
            </a:r>
            <a:r>
              <a:rPr lang="es-EC" sz="2800" dirty="0" smtClean="0">
                <a:solidFill>
                  <a:srgbClr val="FFFF00"/>
                </a:solidFill>
              </a:rPr>
              <a:t> </a:t>
            </a:r>
            <a:r>
              <a:rPr lang="es-EC" sz="2800" dirty="0">
                <a:solidFill>
                  <a:srgbClr val="FFFF00"/>
                </a:solidFill>
              </a:rPr>
              <a:t>Cada individuo tiene una impresión única como las huellas digitales, en la lengua, la cual puede utilizarse para la identificación.</a:t>
            </a:r>
          </a:p>
          <a:p>
            <a:r>
              <a:rPr lang="es-EC" sz="2800" dirty="0">
                <a:solidFill>
                  <a:srgbClr val="FFFF00"/>
                </a:solidFill>
              </a:rPr>
              <a:t/>
            </a:r>
            <a:br>
              <a:rPr lang="es-EC" sz="2800" dirty="0">
                <a:solidFill>
                  <a:srgbClr val="FFFF00"/>
                </a:solidFill>
              </a:rPr>
            </a:br>
            <a:r>
              <a:rPr lang="es-EC" sz="2800" b="1" dirty="0" smtClean="0">
                <a:solidFill>
                  <a:srgbClr val="FFFF00"/>
                </a:solidFill>
              </a:rPr>
              <a:t>41.</a:t>
            </a:r>
            <a:r>
              <a:rPr lang="es-EC" sz="2800" dirty="0" smtClean="0">
                <a:solidFill>
                  <a:srgbClr val="FFFF00"/>
                </a:solidFill>
              </a:rPr>
              <a:t> Una </a:t>
            </a:r>
            <a:r>
              <a:rPr lang="es-EC" sz="2800" dirty="0">
                <a:solidFill>
                  <a:srgbClr val="FFFF00"/>
                </a:solidFill>
              </a:rPr>
              <a:t>cabeza humana permanece consciente durante unos 15 a 20 segundos después de que ha sido decapitada.</a:t>
            </a:r>
          </a:p>
        </p:txBody>
      </p:sp>
      <p:sp>
        <p:nvSpPr>
          <p:cNvPr id="6" name="Marcador de contenido 5"/>
          <p:cNvSpPr>
            <a:spLocks noGrp="1"/>
          </p:cNvSpPr>
          <p:nvPr>
            <p:ph sz="half" idx="2"/>
          </p:nvPr>
        </p:nvSpPr>
        <p:spPr>
          <a:xfrm>
            <a:off x="1024128" y="2084832"/>
            <a:ext cx="4754880" cy="4023360"/>
          </a:xfrm>
        </p:spPr>
        <p:txBody>
          <a:bodyPr>
            <a:normAutofit fontScale="92500"/>
          </a:bodyPr>
          <a:lstStyle/>
          <a:p>
            <a:r>
              <a:rPr lang="es-EC" sz="2800" b="1" dirty="0"/>
              <a:t>38.</a:t>
            </a:r>
            <a:r>
              <a:rPr lang="es-EC" sz="2800" dirty="0"/>
              <a:t> </a:t>
            </a:r>
            <a:r>
              <a:rPr lang="es-EC" sz="2800" dirty="0" smtClean="0"/>
              <a:t>Los </a:t>
            </a:r>
            <a:r>
              <a:rPr lang="es-EC" sz="2800" dirty="0"/>
              <a:t>labios humanos tienen un color rojizo debido a la gran concentración de pequeños capilares justo debajo de la piel.</a:t>
            </a:r>
          </a:p>
          <a:p>
            <a:r>
              <a:rPr lang="es-EC" sz="2800" dirty="0"/>
              <a:t/>
            </a:r>
            <a:br>
              <a:rPr lang="es-EC" sz="2800" dirty="0"/>
            </a:br>
            <a:r>
              <a:rPr lang="es-EC" sz="2800" b="1" dirty="0"/>
              <a:t>39</a:t>
            </a:r>
            <a:r>
              <a:rPr lang="es-EC" sz="2800" b="1" dirty="0" smtClean="0"/>
              <a:t>.</a:t>
            </a:r>
            <a:r>
              <a:rPr lang="es-EC" sz="2800" dirty="0"/>
              <a:t> Trescientos millones de células mueren en el cuerpo humano cada minuto</a:t>
            </a:r>
            <a:r>
              <a:rPr lang="es-EC" sz="2800" dirty="0" smtClean="0"/>
              <a:t>.</a:t>
            </a:r>
            <a:endParaRPr lang="es-EC" sz="2800" dirty="0"/>
          </a:p>
        </p:txBody>
      </p:sp>
    </p:spTree>
    <p:extLst>
      <p:ext uri="{BB962C8B-B14F-4D97-AF65-F5344CB8AC3E}">
        <p14:creationId xmlns:p14="http://schemas.microsoft.com/office/powerpoint/2010/main" val="2078422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b="1" dirty="0"/>
              <a:t>Misterios humanos</a:t>
            </a:r>
            <a:endParaRPr lang="es-EC" dirty="0"/>
          </a:p>
        </p:txBody>
      </p:sp>
      <p:sp>
        <p:nvSpPr>
          <p:cNvPr id="5" name="Marcador de contenido 4"/>
          <p:cNvSpPr>
            <a:spLocks noGrp="1"/>
          </p:cNvSpPr>
          <p:nvPr>
            <p:ph sz="half" idx="1"/>
          </p:nvPr>
        </p:nvSpPr>
        <p:spPr>
          <a:xfrm>
            <a:off x="6534112" y="2084832"/>
            <a:ext cx="5164402" cy="4023360"/>
          </a:xfrm>
        </p:spPr>
        <p:txBody>
          <a:bodyPr>
            <a:noAutofit/>
          </a:bodyPr>
          <a:lstStyle/>
          <a:p>
            <a:r>
              <a:rPr lang="es-EC" sz="2800" b="1" dirty="0" smtClean="0"/>
              <a:t>43.</a:t>
            </a:r>
            <a:r>
              <a:rPr lang="es-EC" sz="2800" dirty="0"/>
              <a:t> </a:t>
            </a:r>
            <a:r>
              <a:rPr lang="es-EC" sz="2800" dirty="0" smtClean="0"/>
              <a:t>El </a:t>
            </a:r>
            <a:r>
              <a:rPr lang="es-EC" sz="2800" dirty="0"/>
              <a:t>tipo de sangre más común en el mundo es tipo O. El tipo de sangre más raro, A-H  </a:t>
            </a:r>
            <a:r>
              <a:rPr lang="es-EC" sz="2800" dirty="0" smtClean="0"/>
              <a:t>o </a:t>
            </a:r>
            <a:r>
              <a:rPr lang="es-EC" sz="2800" dirty="0"/>
              <a:t>sangre de Bombay, nombre debido a la ubicación de su descubrimiento y se ha encontrado en menos de cien personas desde que se descubrió.</a:t>
            </a:r>
          </a:p>
        </p:txBody>
      </p:sp>
      <p:sp>
        <p:nvSpPr>
          <p:cNvPr id="6" name="Marcador de contenido 5"/>
          <p:cNvSpPr>
            <a:spLocks noGrp="1"/>
          </p:cNvSpPr>
          <p:nvPr>
            <p:ph sz="half" idx="2"/>
          </p:nvPr>
        </p:nvSpPr>
        <p:spPr>
          <a:xfrm>
            <a:off x="1024128" y="2084832"/>
            <a:ext cx="4754880" cy="4023360"/>
          </a:xfrm>
        </p:spPr>
        <p:txBody>
          <a:bodyPr>
            <a:normAutofit/>
          </a:bodyPr>
          <a:lstStyle/>
          <a:p>
            <a:r>
              <a:rPr lang="es-EC" sz="2800" b="1" dirty="0">
                <a:solidFill>
                  <a:srgbClr val="FFFF00"/>
                </a:solidFill>
              </a:rPr>
              <a:t>42.</a:t>
            </a:r>
            <a:r>
              <a:rPr lang="es-EC" sz="2800" dirty="0">
                <a:solidFill>
                  <a:srgbClr val="FFFF00"/>
                </a:solidFill>
              </a:rPr>
              <a:t>  </a:t>
            </a:r>
            <a:r>
              <a:rPr lang="es-EC" sz="2800" dirty="0" smtClean="0">
                <a:solidFill>
                  <a:srgbClr val="FFFF00"/>
                </a:solidFill>
              </a:rPr>
              <a:t>Se </a:t>
            </a:r>
            <a:r>
              <a:rPr lang="es-EC" sz="2800" dirty="0">
                <a:solidFill>
                  <a:srgbClr val="FFFF00"/>
                </a:solidFill>
              </a:rPr>
              <a:t>usan 17 músculos para una sonrisa y 43 para fruncir el ceño</a:t>
            </a:r>
            <a:r>
              <a:rPr lang="es-EC" sz="2800" dirty="0" smtClean="0">
                <a:solidFill>
                  <a:srgbClr val="FFFF00"/>
                </a:solidFill>
              </a:rPr>
              <a:t>.</a:t>
            </a:r>
            <a:endParaRPr lang="es-EC" sz="2800" dirty="0">
              <a:solidFill>
                <a:srgbClr val="FFFF00"/>
              </a:solidFill>
            </a:endParaRPr>
          </a:p>
        </p:txBody>
      </p:sp>
      <p:pic>
        <p:nvPicPr>
          <p:cNvPr id="13314" name="Picture 2" descr="http://img.desmotivaciones.es/201312/si-puedes-sonreir-mas-de-una-vez-carteles-alegria-desmotivaci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472" y="3280229"/>
            <a:ext cx="4174945" cy="342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609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24128" y="387986"/>
            <a:ext cx="9720072" cy="1499616"/>
          </a:xfrm>
        </p:spPr>
        <p:txBody>
          <a:bodyPr/>
          <a:lstStyle/>
          <a:p>
            <a:r>
              <a:rPr lang="es-EC" b="1" dirty="0"/>
              <a:t>Misterios humanos</a:t>
            </a:r>
            <a:endParaRPr lang="es-EC" dirty="0"/>
          </a:p>
        </p:txBody>
      </p:sp>
      <p:sp>
        <p:nvSpPr>
          <p:cNvPr id="6" name="Marcador de contenido 5"/>
          <p:cNvSpPr>
            <a:spLocks noGrp="1"/>
          </p:cNvSpPr>
          <p:nvPr>
            <p:ph sz="half" idx="2"/>
          </p:nvPr>
        </p:nvSpPr>
        <p:spPr>
          <a:xfrm>
            <a:off x="1024128" y="1941392"/>
            <a:ext cx="10340558" cy="4023360"/>
          </a:xfrm>
        </p:spPr>
        <p:txBody>
          <a:bodyPr>
            <a:noAutofit/>
          </a:bodyPr>
          <a:lstStyle/>
          <a:p>
            <a:r>
              <a:rPr lang="es-EC" sz="2800" b="1" dirty="0" smtClean="0"/>
              <a:t>44.</a:t>
            </a:r>
            <a:r>
              <a:rPr lang="es-EC" sz="2800" dirty="0"/>
              <a:t> </a:t>
            </a:r>
            <a:r>
              <a:rPr lang="es-EC" sz="2800" dirty="0" smtClean="0"/>
              <a:t>Los </a:t>
            </a:r>
            <a:r>
              <a:rPr lang="es-EC" sz="2800" dirty="0"/>
              <a:t>seres humanos pueden vivir más sin alimentos que sin dormir. Siempre que haya agua, el humano promedio podría sobrevivir un mes a dos </a:t>
            </a:r>
            <a:r>
              <a:rPr lang="es-EC" sz="2800" dirty="0" smtClean="0"/>
              <a:t>meses </a:t>
            </a:r>
            <a:r>
              <a:rPr lang="es-EC" sz="2800" dirty="0"/>
              <a:t>sin </a:t>
            </a:r>
            <a:r>
              <a:rPr lang="es-EC" sz="2800" dirty="0" smtClean="0"/>
              <a:t>comida, </a:t>
            </a:r>
            <a:r>
              <a:rPr lang="es-EC" sz="2800" dirty="0"/>
              <a:t>dependiendo de su grasa corporal y otros factores. Sin </a:t>
            </a:r>
            <a:r>
              <a:rPr lang="es-EC" sz="2800" dirty="0" smtClean="0"/>
              <a:t>embargo, </a:t>
            </a:r>
            <a:r>
              <a:rPr lang="es-EC" sz="2800" dirty="0"/>
              <a:t>personas privadas de dormir comienzan a experimentar cambios psicológicos y personalidad radical después de sólo unos días sin dormir. El más largo tiempo registrado que alguien ha durado alguna vez sin dormir sin alucinar es de 11 días, en el tiempo en que el experimentador estaba despierto, confundió las palabras y con frecuencia olvidó lo que estaba haciendo.</a:t>
            </a:r>
          </a:p>
        </p:txBody>
      </p:sp>
    </p:spTree>
    <p:extLst>
      <p:ext uri="{BB962C8B-B14F-4D97-AF65-F5344CB8AC3E}">
        <p14:creationId xmlns:p14="http://schemas.microsoft.com/office/powerpoint/2010/main" val="3209950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b="1" dirty="0"/>
              <a:t>Misterios humanos</a:t>
            </a:r>
            <a:endParaRPr lang="es-EC" dirty="0"/>
          </a:p>
        </p:txBody>
      </p:sp>
      <p:sp>
        <p:nvSpPr>
          <p:cNvPr id="5" name="Marcador de contenido 4"/>
          <p:cNvSpPr>
            <a:spLocks noGrp="1"/>
          </p:cNvSpPr>
          <p:nvPr>
            <p:ph sz="half" idx="1"/>
          </p:nvPr>
        </p:nvSpPr>
        <p:spPr>
          <a:xfrm>
            <a:off x="6534112" y="2084832"/>
            <a:ext cx="5164402" cy="4023360"/>
          </a:xfrm>
        </p:spPr>
        <p:txBody>
          <a:bodyPr>
            <a:noAutofit/>
          </a:bodyPr>
          <a:lstStyle/>
          <a:p>
            <a:r>
              <a:rPr lang="es-EC" sz="2800" b="1" dirty="0"/>
              <a:t>46.</a:t>
            </a:r>
            <a:r>
              <a:rPr lang="es-EC" sz="2800" dirty="0"/>
              <a:t> </a:t>
            </a:r>
            <a:r>
              <a:rPr lang="es-EC" sz="2800" dirty="0" smtClean="0"/>
              <a:t>Los </a:t>
            </a:r>
            <a:r>
              <a:rPr lang="es-EC" sz="2800" dirty="0"/>
              <a:t>diestros viven, como promedio, nueve años más que la gente zurda.</a:t>
            </a:r>
          </a:p>
          <a:p>
            <a:r>
              <a:rPr lang="es-EC" sz="2800" dirty="0"/>
              <a:t/>
            </a:r>
            <a:br>
              <a:rPr lang="es-EC" sz="2800" dirty="0"/>
            </a:br>
            <a:r>
              <a:rPr lang="es-EC" sz="2800" b="1" dirty="0"/>
              <a:t>47.</a:t>
            </a:r>
            <a:r>
              <a:rPr lang="es-EC" sz="2800" dirty="0"/>
              <a:t> </a:t>
            </a:r>
            <a:r>
              <a:rPr lang="es-EC" sz="2800" dirty="0" smtClean="0"/>
              <a:t>Los </a:t>
            </a:r>
            <a:r>
              <a:rPr lang="es-EC" sz="2800" dirty="0"/>
              <a:t>oídos secretan más cera cuando tienes miedo que cuando no temes.</a:t>
            </a:r>
            <a:endParaRPr lang="es-EC" sz="2800" dirty="0">
              <a:solidFill>
                <a:srgbClr val="FFFF00"/>
              </a:solidFill>
            </a:endParaRPr>
          </a:p>
        </p:txBody>
      </p:sp>
      <p:sp>
        <p:nvSpPr>
          <p:cNvPr id="6" name="Marcador de contenido 5"/>
          <p:cNvSpPr>
            <a:spLocks noGrp="1"/>
          </p:cNvSpPr>
          <p:nvPr>
            <p:ph sz="half" idx="2"/>
          </p:nvPr>
        </p:nvSpPr>
        <p:spPr>
          <a:xfrm>
            <a:off x="1024128" y="2084832"/>
            <a:ext cx="4754880" cy="4023360"/>
          </a:xfrm>
        </p:spPr>
        <p:txBody>
          <a:bodyPr>
            <a:normAutofit lnSpcReduction="10000"/>
          </a:bodyPr>
          <a:lstStyle/>
          <a:p>
            <a:r>
              <a:rPr lang="es-EC" sz="2800" b="1" dirty="0">
                <a:solidFill>
                  <a:srgbClr val="FFFF00"/>
                </a:solidFill>
              </a:rPr>
              <a:t>45</a:t>
            </a:r>
            <a:r>
              <a:rPr lang="es-EC" sz="2800" b="1" dirty="0" smtClean="0">
                <a:solidFill>
                  <a:srgbClr val="FFFF00"/>
                </a:solidFill>
              </a:rPr>
              <a:t>.</a:t>
            </a:r>
            <a:r>
              <a:rPr lang="es-EC" sz="2800" dirty="0" smtClean="0">
                <a:solidFill>
                  <a:srgbClr val="FFFF00"/>
                </a:solidFill>
              </a:rPr>
              <a:t> </a:t>
            </a:r>
            <a:r>
              <a:rPr lang="es-EC" sz="2800" dirty="0">
                <a:solidFill>
                  <a:srgbClr val="FFFF00"/>
                </a:solidFill>
              </a:rPr>
              <a:t> Todos los seres humanos durante aproximadamente media hora después de ser concebidos son como una sola célula. Poco después, las células crecen     rápidamente y comienzan a formar los componentes de un pequeño embrión</a:t>
            </a:r>
            <a:r>
              <a:rPr lang="es-EC" sz="2800" dirty="0" smtClean="0">
                <a:solidFill>
                  <a:srgbClr val="FFFF00"/>
                </a:solidFill>
              </a:rPr>
              <a:t>.</a:t>
            </a:r>
            <a:endParaRPr lang="es-EC" sz="2800" dirty="0">
              <a:solidFill>
                <a:srgbClr val="FFFF00"/>
              </a:solidFill>
            </a:endParaRPr>
          </a:p>
        </p:txBody>
      </p:sp>
    </p:spTree>
    <p:extLst>
      <p:ext uri="{BB962C8B-B14F-4D97-AF65-F5344CB8AC3E}">
        <p14:creationId xmlns:p14="http://schemas.microsoft.com/office/powerpoint/2010/main" val="1853041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24128" y="450741"/>
            <a:ext cx="9720072" cy="1499616"/>
          </a:xfrm>
        </p:spPr>
        <p:txBody>
          <a:bodyPr/>
          <a:lstStyle/>
          <a:p>
            <a:r>
              <a:rPr lang="es-EC" b="1" dirty="0"/>
              <a:t>Misterios humanos</a:t>
            </a:r>
            <a:endParaRPr lang="es-EC" dirty="0"/>
          </a:p>
        </p:txBody>
      </p:sp>
      <p:sp>
        <p:nvSpPr>
          <p:cNvPr id="5" name="Marcador de contenido 4"/>
          <p:cNvSpPr>
            <a:spLocks noGrp="1"/>
          </p:cNvSpPr>
          <p:nvPr>
            <p:ph sz="half" idx="1"/>
          </p:nvPr>
        </p:nvSpPr>
        <p:spPr/>
        <p:txBody>
          <a:bodyPr>
            <a:normAutofit fontScale="92500" lnSpcReduction="10000"/>
          </a:bodyPr>
          <a:lstStyle/>
          <a:p>
            <a:r>
              <a:rPr lang="es-EC" sz="2400" dirty="0"/>
              <a:t>El cuerpo humano es un tesoro de misterios que todavía confunde a los médicos y científicos sobre los detalles de su funcionamiento. </a:t>
            </a:r>
            <a:endParaRPr lang="es-EC" sz="2400" dirty="0" smtClean="0"/>
          </a:p>
          <a:p>
            <a:r>
              <a:rPr lang="es-EC" sz="2400" dirty="0" smtClean="0"/>
              <a:t>No </a:t>
            </a:r>
            <a:r>
              <a:rPr lang="es-EC" sz="2400" dirty="0"/>
              <a:t>es una exageración decir que cada parte de su cuerpo es un milagro. </a:t>
            </a:r>
          </a:p>
          <a:p>
            <a:r>
              <a:rPr lang="es-EC" sz="2400" dirty="0"/>
              <a:t>Aquí hay cincuenta factores sobre su cuerpo, </a:t>
            </a:r>
            <a:r>
              <a:rPr lang="es-EC" sz="2400" dirty="0" smtClean="0"/>
              <a:t>algunos </a:t>
            </a:r>
            <a:r>
              <a:rPr lang="es-EC" sz="2400" dirty="0"/>
              <a:t>de los cuales le </a:t>
            </a:r>
            <a:r>
              <a:rPr lang="es-EC" sz="2400" dirty="0" smtClean="0"/>
              <a:t>dejarán </a:t>
            </a:r>
            <a:r>
              <a:rPr lang="es-EC" sz="2400" dirty="0"/>
              <a:t>asombrado</a:t>
            </a:r>
            <a:r>
              <a:rPr lang="es-EC" sz="2400" dirty="0" smtClean="0"/>
              <a:t>.</a:t>
            </a:r>
            <a:endParaRPr lang="es-EC" sz="2400" dirty="0"/>
          </a:p>
        </p:txBody>
      </p:sp>
      <p:sp>
        <p:nvSpPr>
          <p:cNvPr id="6" name="Marcador de contenido 5"/>
          <p:cNvSpPr>
            <a:spLocks noGrp="1"/>
          </p:cNvSpPr>
          <p:nvPr>
            <p:ph sz="half" idx="2"/>
          </p:nvPr>
        </p:nvSpPr>
        <p:spPr/>
        <p:txBody>
          <a:bodyPr>
            <a:normAutofit fontScale="92500" lnSpcReduction="10000"/>
          </a:bodyPr>
          <a:lstStyle/>
          <a:p>
            <a:r>
              <a:rPr lang="es-EC" sz="2800" b="1" dirty="0">
                <a:solidFill>
                  <a:srgbClr val="FFFF00"/>
                </a:solidFill>
              </a:rPr>
              <a:t>1.</a:t>
            </a:r>
            <a:r>
              <a:rPr lang="es-EC" sz="2800" dirty="0">
                <a:solidFill>
                  <a:srgbClr val="FFFF00"/>
                </a:solidFill>
              </a:rPr>
              <a:t> </a:t>
            </a:r>
            <a:r>
              <a:rPr lang="es-EC" sz="2800" dirty="0" smtClean="0">
                <a:solidFill>
                  <a:srgbClr val="FFFF00"/>
                </a:solidFill>
              </a:rPr>
              <a:t>Su </a:t>
            </a:r>
            <a:r>
              <a:rPr lang="es-EC" sz="2800" dirty="0">
                <a:solidFill>
                  <a:srgbClr val="FFFF00"/>
                </a:solidFill>
              </a:rPr>
              <a:t>cuerpo puede sobrevivir sin  gran parte de sus órganos internos; i</a:t>
            </a:r>
            <a:r>
              <a:rPr lang="es-EC" sz="2800" dirty="0" smtClean="0">
                <a:solidFill>
                  <a:srgbClr val="FFFF00"/>
                </a:solidFill>
              </a:rPr>
              <a:t>ncluso </a:t>
            </a:r>
            <a:r>
              <a:rPr lang="es-EC" sz="2800" dirty="0">
                <a:solidFill>
                  <a:srgbClr val="FFFF00"/>
                </a:solidFill>
              </a:rPr>
              <a:t>si pierde su estómago, el bazo, 75% de su hígado, 80% de los intestinos, un riñón, un pulmón y prácticamente todos los órganos de su área pélvica y en la ingle, no sería nada saludable, pero viviría.</a:t>
            </a:r>
          </a:p>
        </p:txBody>
      </p:sp>
    </p:spTree>
    <p:extLst>
      <p:ext uri="{BB962C8B-B14F-4D97-AF65-F5344CB8AC3E}">
        <p14:creationId xmlns:p14="http://schemas.microsoft.com/office/powerpoint/2010/main" val="3751131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b="1" dirty="0"/>
              <a:t>Misterios humanos</a:t>
            </a:r>
            <a:endParaRPr lang="es-EC" dirty="0"/>
          </a:p>
        </p:txBody>
      </p:sp>
      <p:sp>
        <p:nvSpPr>
          <p:cNvPr id="5" name="Marcador de contenido 4"/>
          <p:cNvSpPr>
            <a:spLocks noGrp="1"/>
          </p:cNvSpPr>
          <p:nvPr>
            <p:ph sz="half" idx="1"/>
          </p:nvPr>
        </p:nvSpPr>
        <p:spPr>
          <a:xfrm>
            <a:off x="6534112" y="2084832"/>
            <a:ext cx="5164402" cy="4023360"/>
          </a:xfrm>
        </p:spPr>
        <p:txBody>
          <a:bodyPr>
            <a:noAutofit/>
          </a:bodyPr>
          <a:lstStyle/>
          <a:p>
            <a:r>
              <a:rPr lang="es-EC" sz="2800" b="1" dirty="0">
                <a:solidFill>
                  <a:srgbClr val="FFFF00"/>
                </a:solidFill>
              </a:rPr>
              <a:t>50.</a:t>
            </a:r>
            <a:r>
              <a:rPr lang="es-EC" sz="2800" dirty="0">
                <a:solidFill>
                  <a:srgbClr val="FFFF00"/>
                </a:solidFill>
              </a:rPr>
              <a:t> </a:t>
            </a:r>
            <a:r>
              <a:rPr lang="es-EC" sz="2800" dirty="0" smtClean="0">
                <a:solidFill>
                  <a:srgbClr val="FFFF00"/>
                </a:solidFill>
              </a:rPr>
              <a:t>El </a:t>
            </a:r>
            <a:r>
              <a:rPr lang="es-EC" sz="2800" dirty="0">
                <a:solidFill>
                  <a:srgbClr val="FFFF00"/>
                </a:solidFill>
              </a:rPr>
              <a:t>corazón humano genera suficiente presión como para generar un chorro de sangre de 6 metros de altura.</a:t>
            </a:r>
          </a:p>
        </p:txBody>
      </p:sp>
      <p:sp>
        <p:nvSpPr>
          <p:cNvPr id="6" name="Marcador de contenido 5"/>
          <p:cNvSpPr>
            <a:spLocks noGrp="1"/>
          </p:cNvSpPr>
          <p:nvPr>
            <p:ph sz="half" idx="2"/>
          </p:nvPr>
        </p:nvSpPr>
        <p:spPr>
          <a:xfrm>
            <a:off x="1024128" y="2084832"/>
            <a:ext cx="4754880" cy="4023360"/>
          </a:xfrm>
        </p:spPr>
        <p:txBody>
          <a:bodyPr>
            <a:normAutofit/>
          </a:bodyPr>
          <a:lstStyle/>
          <a:p>
            <a:r>
              <a:rPr lang="es-EC" sz="2800" b="1" dirty="0"/>
              <a:t>48.</a:t>
            </a:r>
            <a:r>
              <a:rPr lang="es-EC" sz="2800" dirty="0"/>
              <a:t> </a:t>
            </a:r>
            <a:r>
              <a:rPr lang="es-EC" sz="2800" dirty="0" smtClean="0"/>
              <a:t>Los </a:t>
            </a:r>
            <a:r>
              <a:rPr lang="es-EC" sz="2800" dirty="0"/>
              <a:t>koalas y primates son los únicos animales con huellas digitales únicas.</a:t>
            </a:r>
          </a:p>
          <a:p>
            <a:r>
              <a:rPr lang="es-EC" sz="2800" dirty="0"/>
              <a:t/>
            </a:r>
            <a:br>
              <a:rPr lang="es-EC" sz="2800" dirty="0"/>
            </a:br>
            <a:r>
              <a:rPr lang="es-EC" sz="2800" b="1" dirty="0"/>
              <a:t>49.</a:t>
            </a:r>
            <a:r>
              <a:rPr lang="es-EC" sz="2800" dirty="0"/>
              <a:t> </a:t>
            </a:r>
            <a:r>
              <a:rPr lang="es-EC" sz="2800" dirty="0" smtClean="0"/>
              <a:t>Los </a:t>
            </a:r>
            <a:r>
              <a:rPr lang="es-EC" sz="2800" dirty="0"/>
              <a:t>seres humanos son los únicos animales capaces de producir lágrimas emocionales</a:t>
            </a:r>
            <a:r>
              <a:rPr lang="es-EC" sz="2800" dirty="0" smtClean="0"/>
              <a:t>.</a:t>
            </a:r>
            <a:endParaRPr lang="es-EC" sz="2800" dirty="0"/>
          </a:p>
        </p:txBody>
      </p:sp>
    </p:spTree>
    <p:extLst>
      <p:ext uri="{BB962C8B-B14F-4D97-AF65-F5344CB8AC3E}">
        <p14:creationId xmlns:p14="http://schemas.microsoft.com/office/powerpoint/2010/main" val="209540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b="1" dirty="0"/>
              <a:t>Misterios humanos</a:t>
            </a:r>
            <a:endParaRPr lang="es-EC" dirty="0"/>
          </a:p>
        </p:txBody>
      </p:sp>
      <p:sp>
        <p:nvSpPr>
          <p:cNvPr id="5" name="Marcador de contenido 4"/>
          <p:cNvSpPr>
            <a:spLocks noGrp="1"/>
          </p:cNvSpPr>
          <p:nvPr>
            <p:ph sz="half" idx="1"/>
          </p:nvPr>
        </p:nvSpPr>
        <p:spPr>
          <a:xfrm>
            <a:off x="6142226" y="3317385"/>
            <a:ext cx="5164402" cy="1558254"/>
          </a:xfrm>
        </p:spPr>
        <p:txBody>
          <a:bodyPr>
            <a:noAutofit/>
          </a:bodyPr>
          <a:lstStyle/>
          <a:p>
            <a:pPr algn="ctr"/>
            <a:r>
              <a:rPr lang="es-EC" sz="2800" b="1" dirty="0" smtClean="0">
                <a:solidFill>
                  <a:srgbClr val="FFFF00"/>
                </a:solidFill>
              </a:rPr>
              <a:t>SI TÚ NO CREES EN MILAGROS, ES PORQUE SEGURAMENTE SE TE HA OLVIDADO QUE TÚ MISMO ERES UNO DE ELLOS</a:t>
            </a:r>
            <a:endParaRPr lang="es-EC" sz="2800" dirty="0">
              <a:solidFill>
                <a:srgbClr val="FFFF00"/>
              </a:solidFill>
            </a:endParaRPr>
          </a:p>
        </p:txBody>
      </p:sp>
      <p:pic>
        <p:nvPicPr>
          <p:cNvPr id="17412" name="Picture 4" descr="https://encrypted-tbn0.gstatic.com/images?q=tbn:ANd9GcTD8Hm9XNfmIR5B6R12D0t5wJcGsEh9couXvqicNK5jgO4azZH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83785" y="1938122"/>
            <a:ext cx="3083415" cy="431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26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b="1" dirty="0"/>
              <a:t>Misterios humanos</a:t>
            </a:r>
            <a:endParaRPr lang="es-EC" dirty="0"/>
          </a:p>
        </p:txBody>
      </p:sp>
      <p:sp>
        <p:nvSpPr>
          <p:cNvPr id="5" name="Marcador de contenido 4"/>
          <p:cNvSpPr>
            <a:spLocks noGrp="1"/>
          </p:cNvSpPr>
          <p:nvPr>
            <p:ph sz="half" idx="1"/>
          </p:nvPr>
        </p:nvSpPr>
        <p:spPr>
          <a:xfrm>
            <a:off x="6548627" y="2122932"/>
            <a:ext cx="4754880" cy="4023360"/>
          </a:xfrm>
        </p:spPr>
        <p:txBody>
          <a:bodyPr>
            <a:normAutofit/>
          </a:bodyPr>
          <a:lstStyle/>
          <a:p>
            <a:r>
              <a:rPr lang="es-EC" sz="2800" b="1" dirty="0"/>
              <a:t>3.</a:t>
            </a:r>
            <a:r>
              <a:rPr lang="es-EC" sz="2800" dirty="0"/>
              <a:t>  </a:t>
            </a:r>
            <a:r>
              <a:rPr lang="es-EC" sz="2800" dirty="0" smtClean="0"/>
              <a:t>La </a:t>
            </a:r>
            <a:r>
              <a:rPr lang="es-EC" sz="2800" dirty="0"/>
              <a:t>célula más grande en el cuerpo humano es el óvulo y el más pequeño es el esperma masculino. El óvulo es realmente la única célula en el cuerpo que es visible a simple vista.</a:t>
            </a:r>
          </a:p>
        </p:txBody>
      </p:sp>
      <p:sp>
        <p:nvSpPr>
          <p:cNvPr id="6" name="Marcador de contenido 5"/>
          <p:cNvSpPr>
            <a:spLocks noGrp="1"/>
          </p:cNvSpPr>
          <p:nvPr>
            <p:ph sz="half" idx="2"/>
          </p:nvPr>
        </p:nvSpPr>
        <p:spPr>
          <a:xfrm>
            <a:off x="1129284" y="2122932"/>
            <a:ext cx="4754880" cy="4023360"/>
          </a:xfrm>
        </p:spPr>
        <p:txBody>
          <a:bodyPr>
            <a:normAutofit/>
          </a:bodyPr>
          <a:lstStyle/>
          <a:p>
            <a:r>
              <a:rPr lang="es-EC" sz="2800" b="1" dirty="0" smtClean="0">
                <a:solidFill>
                  <a:srgbClr val="FFFF00"/>
                </a:solidFill>
              </a:rPr>
              <a:t>2</a:t>
            </a:r>
            <a:r>
              <a:rPr lang="es-EC" sz="2800" b="1" dirty="0">
                <a:solidFill>
                  <a:srgbClr val="FFFF00"/>
                </a:solidFill>
              </a:rPr>
              <a:t>.</a:t>
            </a:r>
            <a:r>
              <a:rPr lang="es-EC" sz="2800" dirty="0">
                <a:solidFill>
                  <a:srgbClr val="FFFF00"/>
                </a:solidFill>
              </a:rPr>
              <a:t> </a:t>
            </a:r>
            <a:r>
              <a:rPr lang="es-EC" sz="2800" dirty="0" smtClean="0">
                <a:solidFill>
                  <a:srgbClr val="FFFF00"/>
                </a:solidFill>
              </a:rPr>
              <a:t>Durante </a:t>
            </a:r>
            <a:r>
              <a:rPr lang="es-EC" sz="2800" dirty="0">
                <a:solidFill>
                  <a:srgbClr val="FFFF00"/>
                </a:solidFill>
              </a:rPr>
              <a:t>su vida, usted producirá suficiente saliva para llenar dos piscinas; en realidad, la </a:t>
            </a:r>
            <a:r>
              <a:rPr lang="es-EC" sz="2800" dirty="0" smtClean="0">
                <a:solidFill>
                  <a:srgbClr val="FFFF00"/>
                </a:solidFill>
              </a:rPr>
              <a:t>saliva </a:t>
            </a:r>
            <a:r>
              <a:rPr lang="es-EC" sz="2800" dirty="0">
                <a:solidFill>
                  <a:srgbClr val="FFFF00"/>
                </a:solidFill>
              </a:rPr>
              <a:t>es más importante de lo que uno piensa; sin la saliva no podrá disolver nada, no podría degustar.</a:t>
            </a:r>
          </a:p>
        </p:txBody>
      </p:sp>
    </p:spTree>
    <p:extLst>
      <p:ext uri="{BB962C8B-B14F-4D97-AF65-F5344CB8AC3E}">
        <p14:creationId xmlns:p14="http://schemas.microsoft.com/office/powerpoint/2010/main" val="3141377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b="1" dirty="0"/>
              <a:t>Misterios humanos</a:t>
            </a:r>
            <a:endParaRPr lang="es-EC" dirty="0"/>
          </a:p>
        </p:txBody>
      </p:sp>
      <p:sp>
        <p:nvSpPr>
          <p:cNvPr id="5" name="Marcador de contenido 4"/>
          <p:cNvSpPr>
            <a:spLocks noGrp="1"/>
          </p:cNvSpPr>
          <p:nvPr>
            <p:ph sz="half" idx="1"/>
          </p:nvPr>
        </p:nvSpPr>
        <p:spPr>
          <a:xfrm>
            <a:off x="6548627" y="2122932"/>
            <a:ext cx="4754880" cy="4023360"/>
          </a:xfrm>
        </p:spPr>
        <p:txBody>
          <a:bodyPr>
            <a:noAutofit/>
          </a:bodyPr>
          <a:lstStyle/>
          <a:p>
            <a:r>
              <a:rPr lang="es-EC" sz="2800" b="1" dirty="0" smtClean="0">
                <a:solidFill>
                  <a:srgbClr val="FFFF00"/>
                </a:solidFill>
              </a:rPr>
              <a:t>6</a:t>
            </a:r>
            <a:r>
              <a:rPr lang="es-EC" sz="2800" b="1" dirty="0">
                <a:solidFill>
                  <a:srgbClr val="FFFF00"/>
                </a:solidFill>
              </a:rPr>
              <a:t>.</a:t>
            </a:r>
            <a:r>
              <a:rPr lang="es-EC" sz="2800" dirty="0">
                <a:solidFill>
                  <a:srgbClr val="FFFF00"/>
                </a:solidFill>
              </a:rPr>
              <a:t> </a:t>
            </a:r>
            <a:r>
              <a:rPr lang="es-EC" sz="2800" dirty="0" smtClean="0">
                <a:solidFill>
                  <a:srgbClr val="FFFF00"/>
                </a:solidFill>
              </a:rPr>
              <a:t>Los </a:t>
            </a:r>
            <a:r>
              <a:rPr lang="es-EC" sz="2800" dirty="0">
                <a:solidFill>
                  <a:srgbClr val="FFFF00"/>
                </a:solidFill>
              </a:rPr>
              <a:t>pies tienen 500.000 glándulas sudoríparas y pueden producir más de un litro de sudor al día.</a:t>
            </a:r>
          </a:p>
          <a:p>
            <a:r>
              <a:rPr lang="es-EC" sz="2800" dirty="0">
                <a:solidFill>
                  <a:srgbClr val="FFFF00"/>
                </a:solidFill>
              </a:rPr>
              <a:t> </a:t>
            </a:r>
          </a:p>
        </p:txBody>
      </p:sp>
      <p:sp>
        <p:nvSpPr>
          <p:cNvPr id="6" name="Marcador de contenido 5"/>
          <p:cNvSpPr>
            <a:spLocks noGrp="1"/>
          </p:cNvSpPr>
          <p:nvPr>
            <p:ph sz="half" idx="2"/>
          </p:nvPr>
        </p:nvSpPr>
        <p:spPr>
          <a:xfrm>
            <a:off x="1129284" y="2122932"/>
            <a:ext cx="4754880" cy="4023360"/>
          </a:xfrm>
        </p:spPr>
        <p:txBody>
          <a:bodyPr>
            <a:normAutofit/>
          </a:bodyPr>
          <a:lstStyle/>
          <a:p>
            <a:r>
              <a:rPr lang="es-EC" sz="2800" b="1" dirty="0"/>
              <a:t>4</a:t>
            </a:r>
            <a:r>
              <a:rPr lang="es-EC" sz="2800" b="1" dirty="0" smtClean="0"/>
              <a:t>.</a:t>
            </a:r>
            <a:r>
              <a:rPr lang="es-EC" sz="2800" dirty="0"/>
              <a:t> El músculo más fuerte en el cuerpo humano es la lengua y el hueso más duro es la mandíbula</a:t>
            </a:r>
            <a:r>
              <a:rPr lang="es-EC" sz="2800" dirty="0" smtClean="0"/>
              <a:t>.</a:t>
            </a:r>
          </a:p>
          <a:p>
            <a:r>
              <a:rPr lang="es-EC" sz="2800" b="1" dirty="0"/>
              <a:t>5.</a:t>
            </a:r>
            <a:r>
              <a:rPr lang="es-EC" sz="2800" dirty="0"/>
              <a:t> Los pies tienen 52 huesos, representan una cuarta parte de todos los huesos del cuerpo humano adulto.</a:t>
            </a:r>
          </a:p>
          <a:p>
            <a:endParaRPr lang="es-EC" sz="1800" dirty="0"/>
          </a:p>
        </p:txBody>
      </p:sp>
    </p:spTree>
    <p:extLst>
      <p:ext uri="{BB962C8B-B14F-4D97-AF65-F5344CB8AC3E}">
        <p14:creationId xmlns:p14="http://schemas.microsoft.com/office/powerpoint/2010/main" val="2947158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b="1" dirty="0"/>
              <a:t>Misterios humanos</a:t>
            </a:r>
            <a:endParaRPr lang="es-EC" dirty="0"/>
          </a:p>
        </p:txBody>
      </p:sp>
      <p:sp>
        <p:nvSpPr>
          <p:cNvPr id="6" name="Marcador de contenido 5"/>
          <p:cNvSpPr>
            <a:spLocks noGrp="1"/>
          </p:cNvSpPr>
          <p:nvPr>
            <p:ph sz="half" idx="2"/>
          </p:nvPr>
        </p:nvSpPr>
        <p:spPr>
          <a:xfrm>
            <a:off x="1129284" y="2122932"/>
            <a:ext cx="4754880" cy="4023360"/>
          </a:xfrm>
        </p:spPr>
        <p:txBody>
          <a:bodyPr>
            <a:normAutofit fontScale="92500" lnSpcReduction="20000"/>
          </a:bodyPr>
          <a:lstStyle/>
          <a:p>
            <a:r>
              <a:rPr lang="es-EC" sz="2800" b="1" dirty="0">
                <a:solidFill>
                  <a:srgbClr val="FFFF00"/>
                </a:solidFill>
              </a:rPr>
              <a:t>7.</a:t>
            </a:r>
            <a:r>
              <a:rPr lang="es-EC" sz="2800" dirty="0">
                <a:solidFill>
                  <a:srgbClr val="FFFF00"/>
                </a:solidFill>
              </a:rPr>
              <a:t>  El ácido clorhídrico en el estómago es lo suficientemente fuerte como para disolver las hojas de afeitar. La razón por la que no carcome su estómago es que las células de la pared estomacal se renuevan con tanta frecuencia que usted consigue un nuevo estómago cada tres a cuatro días.</a:t>
            </a:r>
          </a:p>
        </p:txBody>
      </p:sp>
      <p:pic>
        <p:nvPicPr>
          <p:cNvPr id="3074" name="Picture 2" descr="Cara anterior del estóma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06" y="585216"/>
            <a:ext cx="46101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370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b="1" dirty="0"/>
              <a:t>Misterios humanos</a:t>
            </a:r>
            <a:endParaRPr lang="es-EC" dirty="0"/>
          </a:p>
        </p:txBody>
      </p:sp>
      <p:sp>
        <p:nvSpPr>
          <p:cNvPr id="6" name="Marcador de contenido 5"/>
          <p:cNvSpPr>
            <a:spLocks noGrp="1"/>
          </p:cNvSpPr>
          <p:nvPr>
            <p:ph sz="half" idx="2"/>
          </p:nvPr>
        </p:nvSpPr>
        <p:spPr>
          <a:xfrm>
            <a:off x="1129283" y="2084832"/>
            <a:ext cx="7230946" cy="4519168"/>
          </a:xfrm>
        </p:spPr>
        <p:txBody>
          <a:bodyPr>
            <a:normAutofit fontScale="92500" lnSpcReduction="10000"/>
          </a:bodyPr>
          <a:lstStyle/>
          <a:p>
            <a:r>
              <a:rPr lang="es-EC" sz="2800" b="1" dirty="0"/>
              <a:t>8.</a:t>
            </a:r>
            <a:r>
              <a:rPr lang="es-EC" sz="2800" dirty="0"/>
              <a:t> </a:t>
            </a:r>
            <a:r>
              <a:rPr lang="es-EC" sz="2800" dirty="0" smtClean="0"/>
              <a:t>Los </a:t>
            </a:r>
            <a:r>
              <a:rPr lang="es-EC" sz="2800" dirty="0"/>
              <a:t>pulmones humanos contienen aproximadamente 2.400 kilómetros de vías respiratorias y de 300 a 500 millones de cavidades huecas, con una superficie total de unos 70 metros cuadrados , aproximadamente la mitad de superficie de una cancha de tenis. Además, si todos los capilares que rodean las cavidades pulmonares fueran desenrollados y puestos de extremo a extremo, se extenderían unos 992 kilómetros . Otra novedad, su pulmón izquierdo es más pequeño que su pulmón derecho para dejar espacio a su corazón.</a:t>
            </a:r>
            <a:endParaRPr lang="es-EC" sz="1800" dirty="0"/>
          </a:p>
        </p:txBody>
      </p:sp>
      <p:pic>
        <p:nvPicPr>
          <p:cNvPr id="5122" name="Picture 2" descr="http://energiapositiva.abc.es/wp-content/uploads/2012/08/Pulmones-cmcicet.blogspot.com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9856" y="2380342"/>
            <a:ext cx="3776659" cy="277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203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24128" y="280406"/>
            <a:ext cx="9720072" cy="1499616"/>
          </a:xfrm>
        </p:spPr>
        <p:txBody>
          <a:bodyPr/>
          <a:lstStyle/>
          <a:p>
            <a:r>
              <a:rPr lang="es-EC" b="1" dirty="0"/>
              <a:t>Misterios humanos</a:t>
            </a:r>
            <a:endParaRPr lang="es-EC" dirty="0"/>
          </a:p>
        </p:txBody>
      </p:sp>
      <p:sp>
        <p:nvSpPr>
          <p:cNvPr id="5" name="Marcador de contenido 4"/>
          <p:cNvSpPr>
            <a:spLocks noGrp="1"/>
          </p:cNvSpPr>
          <p:nvPr>
            <p:ph sz="half" idx="1"/>
          </p:nvPr>
        </p:nvSpPr>
        <p:spPr>
          <a:xfrm>
            <a:off x="6548627" y="1602962"/>
            <a:ext cx="5164402" cy="4023360"/>
          </a:xfrm>
        </p:spPr>
        <p:txBody>
          <a:bodyPr>
            <a:noAutofit/>
          </a:bodyPr>
          <a:lstStyle/>
          <a:p>
            <a:r>
              <a:rPr lang="es-EC" sz="2800" b="1" dirty="0"/>
              <a:t>11.</a:t>
            </a:r>
            <a:r>
              <a:rPr lang="es-EC" sz="2800" dirty="0"/>
              <a:t>  Su cuerpo tiene suficiente hierro para hacer un clavo de 3 pulgadas de largo.</a:t>
            </a:r>
          </a:p>
          <a:p>
            <a:r>
              <a:rPr lang="es-EC" sz="2800" dirty="0"/>
              <a:t/>
            </a:r>
            <a:br>
              <a:rPr lang="es-EC" sz="2800" dirty="0"/>
            </a:br>
            <a:r>
              <a:rPr lang="es-EC" sz="2800" b="1" dirty="0"/>
              <a:t>12.</a:t>
            </a:r>
            <a:r>
              <a:rPr lang="es-EC" sz="2800" dirty="0"/>
              <a:t>  La producción de cera es necesaria para la buena salud del oído. Protege el delicado oído interno contra bacterias, hongos, suciedad e incluso insectos</a:t>
            </a:r>
            <a:r>
              <a:rPr lang="es-EC" sz="2800" dirty="0" smtClean="0"/>
              <a:t>. También </a:t>
            </a:r>
            <a:r>
              <a:rPr lang="es-EC" sz="2800" dirty="0"/>
              <a:t>limpia y lubrica el conducto auditivo externo.</a:t>
            </a:r>
            <a:endParaRPr lang="es-EC" sz="2800" dirty="0">
              <a:solidFill>
                <a:srgbClr val="FFFF00"/>
              </a:solidFill>
            </a:endParaRPr>
          </a:p>
        </p:txBody>
      </p:sp>
      <p:sp>
        <p:nvSpPr>
          <p:cNvPr id="6" name="Marcador de contenido 5"/>
          <p:cNvSpPr>
            <a:spLocks noGrp="1"/>
          </p:cNvSpPr>
          <p:nvPr>
            <p:ph sz="half" idx="2"/>
          </p:nvPr>
        </p:nvSpPr>
        <p:spPr>
          <a:xfrm>
            <a:off x="1129284" y="2122932"/>
            <a:ext cx="4754880" cy="4023360"/>
          </a:xfrm>
        </p:spPr>
        <p:txBody>
          <a:bodyPr>
            <a:normAutofit fontScale="92500"/>
          </a:bodyPr>
          <a:lstStyle/>
          <a:p>
            <a:r>
              <a:rPr lang="es-EC" sz="2800" b="1" dirty="0">
                <a:solidFill>
                  <a:srgbClr val="FFFF00"/>
                </a:solidFill>
              </a:rPr>
              <a:t>9.</a:t>
            </a:r>
            <a:r>
              <a:rPr lang="es-EC" sz="2800" dirty="0">
                <a:solidFill>
                  <a:srgbClr val="FFFF00"/>
                </a:solidFill>
              </a:rPr>
              <a:t>  Los estornudos regularmente exceden los 70 kph, mientras la tos unos 1</a:t>
            </a:r>
            <a:r>
              <a:rPr lang="es-EC" sz="2800" dirty="0" smtClean="0">
                <a:solidFill>
                  <a:srgbClr val="FFFF00"/>
                </a:solidFill>
              </a:rPr>
              <a:t>60 </a:t>
            </a:r>
            <a:r>
              <a:rPr lang="es-EC" sz="2800" dirty="0">
                <a:solidFill>
                  <a:srgbClr val="FFFF00"/>
                </a:solidFill>
              </a:rPr>
              <a:t>kilómetros por hora.</a:t>
            </a:r>
          </a:p>
          <a:p>
            <a:r>
              <a:rPr lang="es-EC" sz="2800" dirty="0">
                <a:solidFill>
                  <a:srgbClr val="FFFF00"/>
                </a:solidFill>
              </a:rPr>
              <a:t/>
            </a:r>
            <a:br>
              <a:rPr lang="es-EC" sz="2800" dirty="0">
                <a:solidFill>
                  <a:srgbClr val="FFFF00"/>
                </a:solidFill>
              </a:rPr>
            </a:br>
            <a:r>
              <a:rPr lang="es-EC" sz="2800" b="1" dirty="0">
                <a:solidFill>
                  <a:srgbClr val="FFFF00"/>
                </a:solidFill>
              </a:rPr>
              <a:t>10.</a:t>
            </a:r>
            <a:r>
              <a:rPr lang="es-EC" sz="2800" dirty="0">
                <a:solidFill>
                  <a:srgbClr val="FFFF00"/>
                </a:solidFill>
              </a:rPr>
              <a:t>  </a:t>
            </a:r>
            <a:r>
              <a:rPr lang="es-EC" sz="2800" dirty="0" smtClean="0">
                <a:solidFill>
                  <a:srgbClr val="FFFF00"/>
                </a:solidFill>
              </a:rPr>
              <a:t>Su </a:t>
            </a:r>
            <a:r>
              <a:rPr lang="es-EC" sz="2800" dirty="0">
                <a:solidFill>
                  <a:srgbClr val="FFFF00"/>
                </a:solidFill>
              </a:rPr>
              <a:t>cuerpo desprende suficiente calor en 30 minutos como para hacer hervir medio galón de agua</a:t>
            </a:r>
            <a:r>
              <a:rPr lang="es-EC" sz="2800" dirty="0" smtClean="0">
                <a:solidFill>
                  <a:srgbClr val="FFFF00"/>
                </a:solidFill>
              </a:rPr>
              <a:t>.</a:t>
            </a:r>
            <a:endParaRPr lang="es-EC" sz="2800" dirty="0">
              <a:solidFill>
                <a:srgbClr val="FFFF00"/>
              </a:solidFill>
            </a:endParaRPr>
          </a:p>
        </p:txBody>
      </p:sp>
    </p:spTree>
    <p:extLst>
      <p:ext uri="{BB962C8B-B14F-4D97-AF65-F5344CB8AC3E}">
        <p14:creationId xmlns:p14="http://schemas.microsoft.com/office/powerpoint/2010/main" val="1566085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24128" y="29386"/>
            <a:ext cx="9720072" cy="1499616"/>
          </a:xfrm>
        </p:spPr>
        <p:txBody>
          <a:bodyPr/>
          <a:lstStyle/>
          <a:p>
            <a:r>
              <a:rPr lang="es-EC" b="1" dirty="0"/>
              <a:t>Misterios humanos</a:t>
            </a:r>
            <a:endParaRPr lang="es-EC" dirty="0"/>
          </a:p>
        </p:txBody>
      </p:sp>
      <p:sp>
        <p:nvSpPr>
          <p:cNvPr id="5" name="Marcador de contenido 4"/>
          <p:cNvSpPr>
            <a:spLocks noGrp="1"/>
          </p:cNvSpPr>
          <p:nvPr>
            <p:ph sz="half" idx="1"/>
          </p:nvPr>
        </p:nvSpPr>
        <p:spPr>
          <a:xfrm>
            <a:off x="6534112" y="1286961"/>
            <a:ext cx="5164402" cy="4023360"/>
          </a:xfrm>
        </p:spPr>
        <p:txBody>
          <a:bodyPr>
            <a:noAutofit/>
          </a:bodyPr>
          <a:lstStyle/>
          <a:p>
            <a:r>
              <a:rPr lang="es-EC" sz="2800" b="1" dirty="0" smtClean="0">
                <a:solidFill>
                  <a:srgbClr val="FFFF00"/>
                </a:solidFill>
              </a:rPr>
              <a:t>15.</a:t>
            </a:r>
            <a:r>
              <a:rPr lang="es-EC" sz="2800" dirty="0">
                <a:solidFill>
                  <a:srgbClr val="FFFF00"/>
                </a:solidFill>
              </a:rPr>
              <a:t> </a:t>
            </a:r>
            <a:r>
              <a:rPr lang="es-EC" sz="2800" dirty="0" smtClean="0">
                <a:solidFill>
                  <a:srgbClr val="FFFF00"/>
                </a:solidFill>
              </a:rPr>
              <a:t>Los </a:t>
            </a:r>
            <a:r>
              <a:rPr lang="es-EC" sz="2800" dirty="0">
                <a:solidFill>
                  <a:srgbClr val="FFFF00"/>
                </a:solidFill>
              </a:rPr>
              <a:t>dientes comienzan a crecer 6 meses antes del nacimiento. Por esta razón uno de cada 2.000 recién nacidos tiene un diente cuando nace</a:t>
            </a:r>
            <a:r>
              <a:rPr lang="es-EC" sz="2800" dirty="0" smtClean="0">
                <a:solidFill>
                  <a:srgbClr val="FFFF00"/>
                </a:solidFill>
              </a:rPr>
              <a:t>.</a:t>
            </a:r>
          </a:p>
          <a:p>
            <a:r>
              <a:rPr lang="es-EC" sz="2800" b="1" dirty="0">
                <a:solidFill>
                  <a:srgbClr val="FFFF00"/>
                </a:solidFill>
              </a:rPr>
              <a:t>16.</a:t>
            </a:r>
            <a:r>
              <a:rPr lang="es-EC" sz="2800" dirty="0">
                <a:solidFill>
                  <a:srgbClr val="FFFF00"/>
                </a:solidFill>
              </a:rPr>
              <a:t> </a:t>
            </a:r>
            <a:r>
              <a:rPr lang="es-EC" sz="2800" dirty="0" smtClean="0">
                <a:solidFill>
                  <a:srgbClr val="FFFF00"/>
                </a:solidFill>
              </a:rPr>
              <a:t>Los </a:t>
            </a:r>
            <a:r>
              <a:rPr lang="es-EC" sz="2800" dirty="0">
                <a:solidFill>
                  <a:srgbClr val="FFFF00"/>
                </a:solidFill>
              </a:rPr>
              <a:t>bebés nacen con 300 huesos, pero para la edad adulta el número se reduce a 206. Algunos de los huesos, como los huesos del cráneo, se funden uno al otro.</a:t>
            </a:r>
          </a:p>
          <a:p>
            <a:endParaRPr lang="es-EC" sz="2800" dirty="0">
              <a:solidFill>
                <a:srgbClr val="FFFF00"/>
              </a:solidFill>
            </a:endParaRPr>
          </a:p>
          <a:p>
            <a:r>
              <a:rPr lang="es-EC" sz="2800" dirty="0">
                <a:solidFill>
                  <a:srgbClr val="FFFF00"/>
                </a:solidFill>
              </a:rPr>
              <a:t/>
            </a:r>
            <a:br>
              <a:rPr lang="es-EC" sz="2800" dirty="0">
                <a:solidFill>
                  <a:srgbClr val="FFFF00"/>
                </a:solidFill>
              </a:rPr>
            </a:br>
            <a:endParaRPr lang="es-EC" sz="2800" dirty="0">
              <a:solidFill>
                <a:srgbClr val="FFFF00"/>
              </a:solidFill>
            </a:endParaRPr>
          </a:p>
        </p:txBody>
      </p:sp>
      <p:sp>
        <p:nvSpPr>
          <p:cNvPr id="6" name="Marcador de contenido 5"/>
          <p:cNvSpPr>
            <a:spLocks noGrp="1"/>
          </p:cNvSpPr>
          <p:nvPr>
            <p:ph sz="half" idx="2"/>
          </p:nvPr>
        </p:nvSpPr>
        <p:spPr>
          <a:xfrm>
            <a:off x="1024128" y="1260065"/>
            <a:ext cx="4984786" cy="4446597"/>
          </a:xfrm>
        </p:spPr>
        <p:txBody>
          <a:bodyPr>
            <a:noAutofit/>
          </a:bodyPr>
          <a:lstStyle/>
          <a:p>
            <a:r>
              <a:rPr lang="es-EC" sz="2800" b="1" dirty="0"/>
              <a:t>13.</a:t>
            </a:r>
            <a:r>
              <a:rPr lang="es-EC" sz="2800" dirty="0"/>
              <a:t> Toda persona tiene un olor único, a excepción de los gemelos idénticos, que huelen igual</a:t>
            </a:r>
            <a:r>
              <a:rPr lang="es-EC" sz="2800" dirty="0" smtClean="0"/>
              <a:t>.</a:t>
            </a:r>
            <a:endParaRPr lang="es-EC" sz="2800" dirty="0"/>
          </a:p>
          <a:p>
            <a:r>
              <a:rPr lang="es-EC" sz="2800" b="1" dirty="0" smtClean="0"/>
              <a:t>14.</a:t>
            </a:r>
            <a:r>
              <a:rPr lang="es-EC" sz="2800" dirty="0"/>
              <a:t> </a:t>
            </a:r>
            <a:r>
              <a:rPr lang="es-EC" sz="2800" dirty="0" smtClean="0"/>
              <a:t>La </a:t>
            </a:r>
            <a:r>
              <a:rPr lang="es-EC" sz="2800" dirty="0"/>
              <a:t>cabeza de un bebé es un cuarto de su longitud total, pero a la edad de 25 años sólo será una octava parte de su longitud total. Esto es porque los huesos de la cabeza crecen a una tasa mucho más lenta que el resto de los huesos del cuerpo</a:t>
            </a:r>
            <a:r>
              <a:rPr lang="es-EC" sz="2800" dirty="0" smtClean="0"/>
              <a:t>.</a:t>
            </a:r>
            <a:endParaRPr lang="es-EC" sz="2800" dirty="0"/>
          </a:p>
        </p:txBody>
      </p:sp>
    </p:spTree>
    <p:extLst>
      <p:ext uri="{BB962C8B-B14F-4D97-AF65-F5344CB8AC3E}">
        <p14:creationId xmlns:p14="http://schemas.microsoft.com/office/powerpoint/2010/main" val="1317276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24128" y="-114030"/>
            <a:ext cx="9720072" cy="1499616"/>
          </a:xfrm>
        </p:spPr>
        <p:txBody>
          <a:bodyPr/>
          <a:lstStyle/>
          <a:p>
            <a:r>
              <a:rPr lang="es-EC" b="1" dirty="0"/>
              <a:t>Misterios humanos</a:t>
            </a:r>
            <a:endParaRPr lang="es-EC" dirty="0"/>
          </a:p>
        </p:txBody>
      </p:sp>
      <p:sp>
        <p:nvSpPr>
          <p:cNvPr id="5" name="Marcador de contenido 4"/>
          <p:cNvSpPr>
            <a:spLocks noGrp="1"/>
          </p:cNvSpPr>
          <p:nvPr>
            <p:ph sz="half" idx="1"/>
          </p:nvPr>
        </p:nvSpPr>
        <p:spPr>
          <a:xfrm>
            <a:off x="6548627" y="1845026"/>
            <a:ext cx="5164402" cy="4023360"/>
          </a:xfrm>
        </p:spPr>
        <p:txBody>
          <a:bodyPr>
            <a:noAutofit/>
          </a:bodyPr>
          <a:lstStyle/>
          <a:p>
            <a:r>
              <a:rPr lang="es-EC" sz="2800" b="1" dirty="0"/>
              <a:t>19.</a:t>
            </a:r>
            <a:r>
              <a:rPr lang="es-EC" sz="2800" dirty="0"/>
              <a:t>  </a:t>
            </a:r>
            <a:r>
              <a:rPr lang="es-EC" sz="2800" dirty="0" smtClean="0"/>
              <a:t>La </a:t>
            </a:r>
            <a:r>
              <a:rPr lang="es-EC" sz="2800" dirty="0"/>
              <a:t>nariz puede recordar 50.000 olores diferentes; si es una mujer, su olfato es mejor que los hombres y seguirá siendo </a:t>
            </a:r>
            <a:r>
              <a:rPr lang="es-EC" sz="2800" dirty="0" smtClean="0"/>
              <a:t>más </a:t>
            </a:r>
            <a:r>
              <a:rPr lang="es-EC" sz="2800" dirty="0"/>
              <a:t>sensible a lo largo de su vida.</a:t>
            </a:r>
          </a:p>
          <a:p>
            <a:r>
              <a:rPr lang="es-EC" sz="2800" b="1" dirty="0" smtClean="0"/>
              <a:t>20.</a:t>
            </a:r>
            <a:r>
              <a:rPr lang="es-EC" sz="2800" dirty="0"/>
              <a:t> Se estima que el cuerpo humano tiene 60.000 kilómetros de vasos sanguíneos.</a:t>
            </a:r>
          </a:p>
        </p:txBody>
      </p:sp>
      <p:sp>
        <p:nvSpPr>
          <p:cNvPr id="6" name="Marcador de contenido 5"/>
          <p:cNvSpPr>
            <a:spLocks noGrp="1"/>
          </p:cNvSpPr>
          <p:nvPr>
            <p:ph sz="half" idx="2"/>
          </p:nvPr>
        </p:nvSpPr>
        <p:spPr>
          <a:xfrm>
            <a:off x="1129283" y="1289213"/>
            <a:ext cx="5419343" cy="4023360"/>
          </a:xfrm>
        </p:spPr>
        <p:txBody>
          <a:bodyPr>
            <a:noAutofit/>
          </a:bodyPr>
          <a:lstStyle/>
          <a:p>
            <a:r>
              <a:rPr lang="es-EC" sz="2800" b="1" dirty="0">
                <a:solidFill>
                  <a:srgbClr val="FFFF00"/>
                </a:solidFill>
              </a:rPr>
              <a:t>17.</a:t>
            </a:r>
            <a:r>
              <a:rPr lang="es-EC" sz="2800" dirty="0">
                <a:solidFill>
                  <a:srgbClr val="FFFF00"/>
                </a:solidFill>
              </a:rPr>
              <a:t> </a:t>
            </a:r>
            <a:r>
              <a:rPr lang="es-EC" sz="2800" dirty="0" smtClean="0">
                <a:solidFill>
                  <a:srgbClr val="FFFF00"/>
                </a:solidFill>
              </a:rPr>
              <a:t>No </a:t>
            </a:r>
            <a:r>
              <a:rPr lang="es-EC" sz="2800" dirty="0">
                <a:solidFill>
                  <a:srgbClr val="FFFF00"/>
                </a:solidFill>
              </a:rPr>
              <a:t>es posible hacerse cosquillas a sí mismo; esto es porque cuando lo </a:t>
            </a:r>
            <a:r>
              <a:rPr lang="es-EC" sz="2800" dirty="0" smtClean="0">
                <a:solidFill>
                  <a:srgbClr val="FFFF00"/>
                </a:solidFill>
              </a:rPr>
              <a:t>hace está totalmente </a:t>
            </a:r>
            <a:r>
              <a:rPr lang="es-EC" sz="2800" dirty="0">
                <a:solidFill>
                  <a:srgbClr val="FFFF00"/>
                </a:solidFill>
              </a:rPr>
              <a:t>consciente del momento y la manera en que el cosquilleo se producirá, a diferencia de cuando alguien le hace las cosquillas.</a:t>
            </a:r>
          </a:p>
          <a:p>
            <a:r>
              <a:rPr lang="es-EC" sz="2800" b="1" dirty="0" smtClean="0">
                <a:solidFill>
                  <a:srgbClr val="FFFF00"/>
                </a:solidFill>
              </a:rPr>
              <a:t>18</a:t>
            </a:r>
            <a:r>
              <a:rPr lang="es-EC" sz="2800" b="1" dirty="0">
                <a:solidFill>
                  <a:srgbClr val="FFFF00"/>
                </a:solidFill>
              </a:rPr>
              <a:t>.</a:t>
            </a:r>
            <a:r>
              <a:rPr lang="es-EC" sz="2800" dirty="0">
                <a:solidFill>
                  <a:srgbClr val="FFFF00"/>
                </a:solidFill>
              </a:rPr>
              <a:t> </a:t>
            </a:r>
            <a:r>
              <a:rPr lang="es-EC" sz="2800" dirty="0" smtClean="0">
                <a:solidFill>
                  <a:srgbClr val="FFFF00"/>
                </a:solidFill>
              </a:rPr>
              <a:t>Menos </a:t>
            </a:r>
            <a:r>
              <a:rPr lang="es-EC" sz="2800" dirty="0">
                <a:solidFill>
                  <a:srgbClr val="FFFF00"/>
                </a:solidFill>
              </a:rPr>
              <a:t>de un tercio de la raza humana tiene visión 20-20. </a:t>
            </a:r>
            <a:r>
              <a:rPr lang="es-EC" sz="2800" dirty="0" smtClean="0">
                <a:solidFill>
                  <a:srgbClr val="FFFF00"/>
                </a:solidFill>
              </a:rPr>
              <a:t>Es decir que, </a:t>
            </a:r>
            <a:r>
              <a:rPr lang="es-EC" sz="2800" dirty="0">
                <a:solidFill>
                  <a:srgbClr val="FFFF00"/>
                </a:solidFill>
              </a:rPr>
              <a:t>dos de cada tres personas no puede ver perfectamente</a:t>
            </a:r>
            <a:r>
              <a:rPr lang="es-EC" sz="2800" dirty="0" smtClean="0">
                <a:solidFill>
                  <a:srgbClr val="FFFF00"/>
                </a:solidFill>
              </a:rPr>
              <a:t>.</a:t>
            </a:r>
            <a:endParaRPr lang="es-EC" sz="2800" dirty="0">
              <a:solidFill>
                <a:srgbClr val="FFFF00"/>
              </a:solidFill>
            </a:endParaRPr>
          </a:p>
        </p:txBody>
      </p:sp>
    </p:spTree>
    <p:extLst>
      <p:ext uri="{BB962C8B-B14F-4D97-AF65-F5344CB8AC3E}">
        <p14:creationId xmlns:p14="http://schemas.microsoft.com/office/powerpoint/2010/main" val="34064467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107</TotalTime>
  <Words>234</Words>
  <Application>Microsoft Office PowerPoint</Application>
  <PresentationFormat>Panorámica</PresentationFormat>
  <Paragraphs>79</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Tw Cen MT</vt:lpstr>
      <vt:lpstr>Tw Cen MT Condensed</vt:lpstr>
      <vt:lpstr>Wingdings 3</vt:lpstr>
      <vt:lpstr>Integral</vt:lpstr>
      <vt:lpstr>MISTERIOS HUMANOS</vt:lpstr>
      <vt:lpstr>Misterios humanos</vt:lpstr>
      <vt:lpstr>Misterios humanos</vt:lpstr>
      <vt:lpstr>Misterios humanos</vt:lpstr>
      <vt:lpstr>Misterios humanos</vt:lpstr>
      <vt:lpstr>Misterios humanos</vt:lpstr>
      <vt:lpstr>Misterios humanos</vt:lpstr>
      <vt:lpstr>Misterios humanos</vt:lpstr>
      <vt:lpstr>Misterios humanos</vt:lpstr>
      <vt:lpstr>Misterios humanos</vt:lpstr>
      <vt:lpstr>Misterios humanos</vt:lpstr>
      <vt:lpstr>Misterios humanos</vt:lpstr>
      <vt:lpstr>Misterios humanos</vt:lpstr>
      <vt:lpstr>Misterios humanos</vt:lpstr>
      <vt:lpstr>Misterios humanos</vt:lpstr>
      <vt:lpstr>Misterios humanos</vt:lpstr>
      <vt:lpstr>Misterios humanos</vt:lpstr>
      <vt:lpstr>Misterios humanos</vt:lpstr>
      <vt:lpstr>Misterios humanos</vt:lpstr>
      <vt:lpstr>Misterios humanos</vt:lpstr>
      <vt:lpstr>Misterios humanos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MISTERIOS HUMANOS</dc:title>
  <dc:creator>Fabian Jaramillo</dc:creator>
  <cp:lastModifiedBy>JMHR</cp:lastModifiedBy>
  <cp:revision>15</cp:revision>
  <dcterms:created xsi:type="dcterms:W3CDTF">2015-01-17T11:48:14Z</dcterms:created>
  <dcterms:modified xsi:type="dcterms:W3CDTF">2015-04-28T14:11:03Z</dcterms:modified>
</cp:coreProperties>
</file>