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63" r:id="rId3"/>
    <p:sldId id="264" r:id="rId4"/>
    <p:sldId id="265" r:id="rId5"/>
    <p:sldId id="257" r:id="rId6"/>
    <p:sldId id="258" r:id="rId7"/>
    <p:sldId id="259" r:id="rId8"/>
    <p:sldId id="260" r:id="rId9"/>
    <p:sldId id="261" r:id="rId10"/>
    <p:sldId id="262" r:id="rId11"/>
    <p:sldId id="266" r:id="rId12"/>
    <p:sldId id="286" r:id="rId13"/>
    <p:sldId id="267" r:id="rId14"/>
    <p:sldId id="268" r:id="rId15"/>
    <p:sldId id="270" r:id="rId16"/>
    <p:sldId id="271" r:id="rId17"/>
    <p:sldId id="272" r:id="rId18"/>
    <p:sldId id="311" r:id="rId19"/>
    <p:sldId id="312" r:id="rId20"/>
    <p:sldId id="313" r:id="rId21"/>
    <p:sldId id="295" r:id="rId22"/>
    <p:sldId id="301" r:id="rId23"/>
    <p:sldId id="302" r:id="rId24"/>
    <p:sldId id="296" r:id="rId25"/>
    <p:sldId id="297" r:id="rId26"/>
    <p:sldId id="298" r:id="rId27"/>
    <p:sldId id="314" r:id="rId28"/>
    <p:sldId id="315" r:id="rId29"/>
    <p:sldId id="316" r:id="rId30"/>
    <p:sldId id="317" r:id="rId31"/>
    <p:sldId id="273" r:id="rId32"/>
    <p:sldId id="274" r:id="rId33"/>
    <p:sldId id="275" r:id="rId34"/>
    <p:sldId id="276" r:id="rId35"/>
    <p:sldId id="277" r:id="rId36"/>
    <p:sldId id="278" r:id="rId37"/>
    <p:sldId id="304" r:id="rId38"/>
    <p:sldId id="305" r:id="rId39"/>
    <p:sldId id="306" r:id="rId40"/>
    <p:sldId id="307" r:id="rId41"/>
    <p:sldId id="288" r:id="rId42"/>
    <p:sldId id="289" r:id="rId43"/>
    <p:sldId id="294" r:id="rId44"/>
    <p:sldId id="299" r:id="rId45"/>
    <p:sldId id="300" r:id="rId46"/>
    <p:sldId id="303" r:id="rId47"/>
  </p:sldIdLst>
  <p:sldSz cx="9144000" cy="5715000" type="screen16x1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cZJb/lbCj90HmjvetDSzkw==" hashData="X+TUZfMQ+ohbLUnLeJBESOz3B/8="/>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7501"/>
    <a:srgbClr val="DEDDC8"/>
    <a:srgbClr val="CBC9A9"/>
    <a:srgbClr val="D0D0A0"/>
    <a:srgbClr val="565B2B"/>
    <a:srgbClr val="D5D9AF"/>
    <a:srgbClr val="89B7C9"/>
    <a:srgbClr val="A3C7D5"/>
    <a:srgbClr val="B5DDC2"/>
    <a:srgbClr val="95CFA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p:cViewPr varScale="1">
        <p:scale>
          <a:sx n="70" d="100"/>
          <a:sy n="70" d="100"/>
        </p:scale>
        <p:origin x="-427" y="-82"/>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1F6C26-C69E-4B79-8AED-223EA9E6FB88}" type="datetimeFigureOut">
              <a:rPr lang="es-ES" smtClean="0"/>
              <a:pPr/>
              <a:t>09/09/2015</a:t>
            </a:fld>
            <a:endParaRPr lang="es-ES"/>
          </a:p>
        </p:txBody>
      </p:sp>
      <p:sp>
        <p:nvSpPr>
          <p:cNvPr id="4" name="3 Marcador de imagen de diapositiva"/>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499B29-24F7-4152-84F6-077DD5F9C1DB}"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9499B29-24F7-4152-84F6-077DD5F9C1DB}" type="slidenum">
              <a:rPr lang="es-ES" smtClean="0"/>
              <a:pPr/>
              <a:t>17</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21219BE7-24A6-4E51-B48C-112B93FAA07E}" type="datetimeFigureOut">
              <a:rPr lang="es-ES" smtClean="0"/>
              <a:pPr/>
              <a:t>09/09/2015</a:t>
            </a:fld>
            <a:endParaRPr lang="es-ES"/>
          </a:p>
        </p:txBody>
      </p:sp>
      <p:sp>
        <p:nvSpPr>
          <p:cNvPr id="17" name="16 Marcador de pie de página"/>
          <p:cNvSpPr>
            <a:spLocks noGrp="1"/>
          </p:cNvSpPr>
          <p:nvPr>
            <p:ph type="ftr" sz="quarter" idx="11"/>
          </p:nvPr>
        </p:nvSpPr>
        <p:spPr/>
        <p:txBody>
          <a:bodyPr/>
          <a:lstStyle>
            <a:extLst/>
          </a:lstStyle>
          <a:p>
            <a:endParaRPr lang="es-ES"/>
          </a:p>
        </p:txBody>
      </p:sp>
      <p:sp>
        <p:nvSpPr>
          <p:cNvPr id="29" name="28 Marcador de número de diapositiva"/>
          <p:cNvSpPr>
            <a:spLocks noGrp="1"/>
          </p:cNvSpPr>
          <p:nvPr>
            <p:ph type="sldNum" sz="quarter" idx="12"/>
          </p:nvPr>
        </p:nvSpPr>
        <p:spPr/>
        <p:txBody>
          <a:bodyPr/>
          <a:lstStyle>
            <a:extLst/>
          </a:lstStyle>
          <a:p>
            <a:fld id="{E8CE29AC-2777-46EA-A610-1378F09FBF49}" type="slidenum">
              <a:rPr lang="es-ES" smtClean="0"/>
              <a:pPr/>
              <a:t>‹Nº›</a:t>
            </a:fld>
            <a:endParaRPr lang="es-ES"/>
          </a:p>
        </p:txBody>
      </p:sp>
      <p:sp>
        <p:nvSpPr>
          <p:cNvPr id="32" name="31 Rectángulo"/>
          <p:cNvSpPr/>
          <p:nvPr/>
        </p:nvSpPr>
        <p:spPr>
          <a:xfrm>
            <a:off x="0" y="-1"/>
            <a:ext cx="365760" cy="5712047"/>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567064"/>
            <a:ext cx="45720" cy="30480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567064"/>
            <a:ext cx="27432" cy="30480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567064"/>
            <a:ext cx="9144" cy="30480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567064"/>
            <a:ext cx="9144" cy="30480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3619500"/>
            <a:ext cx="7772400" cy="1645920"/>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362200"/>
            <a:ext cx="7772400" cy="125730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4206162"/>
            <a:ext cx="73152" cy="14097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3997349"/>
            <a:ext cx="73152" cy="1905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3864738"/>
            <a:ext cx="73152" cy="11430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3785466"/>
            <a:ext cx="73152" cy="6096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1219BE7-24A6-4E51-B48C-112B93FAA07E}" type="datetimeFigureOut">
              <a:rPr lang="es-ES" smtClean="0"/>
              <a:pPr/>
              <a:t>09/09/2015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E8CE29AC-2777-46EA-A610-1378F09FBF4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28866"/>
            <a:ext cx="1981200" cy="4876271"/>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28866"/>
            <a:ext cx="5867400" cy="48762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1219BE7-24A6-4E51-B48C-112B93FAA07E}" type="datetimeFigureOut">
              <a:rPr lang="es-ES" smtClean="0"/>
              <a:pPr/>
              <a:t>09/09/2015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E8CE29AC-2777-46EA-A610-1378F09FBF4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1219BE7-24A6-4E51-B48C-112B93FAA07E}" type="datetimeFigureOut">
              <a:rPr lang="es-ES" smtClean="0"/>
              <a:pPr/>
              <a:t>09/09/2015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E8CE29AC-2777-46EA-A610-1378F09FBF4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894907"/>
            <a:ext cx="4322136" cy="48260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5512777"/>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805028" y="1137273"/>
            <a:ext cx="34290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35560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3556000"/>
            <a:ext cx="3200400" cy="9525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35560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4" y="3538803"/>
            <a:ext cx="2090737" cy="2176198"/>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3556000"/>
            <a:ext cx="1600200" cy="21590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143000"/>
            <a:ext cx="3200400" cy="24130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460500"/>
            <a:ext cx="3200400" cy="20955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3556000"/>
            <a:ext cx="4953000" cy="21590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3556000"/>
            <a:ext cx="5334000" cy="21590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032000"/>
            <a:ext cx="5638800" cy="15240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1778000"/>
            <a:ext cx="5638800" cy="17780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3556000"/>
            <a:ext cx="1371600" cy="21590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126393"/>
            <a:ext cx="5718048" cy="814572"/>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21219BE7-24A6-4E51-B48C-112B93FAA07E}" type="datetimeFigureOut">
              <a:rPr lang="es-ES" smtClean="0"/>
              <a:pPr/>
              <a:t>09/09/2015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E8CE29AC-2777-46EA-A610-1378F09FBF49}" type="slidenum">
              <a:rPr lang="es-ES" smtClean="0"/>
              <a:pPr/>
              <a:t>‹Nº›</a:t>
            </a:fld>
            <a:endParaRPr lang="es-ES"/>
          </a:p>
        </p:txBody>
      </p:sp>
      <p:sp>
        <p:nvSpPr>
          <p:cNvPr id="7" name="6 Rectángulo"/>
          <p:cNvSpPr/>
          <p:nvPr/>
        </p:nvSpPr>
        <p:spPr>
          <a:xfrm>
            <a:off x="363160" y="335221"/>
            <a:ext cx="8503920" cy="738554"/>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426720"/>
            <a:ext cx="8156448" cy="64770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567064"/>
            <a:ext cx="27432" cy="30480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567064"/>
            <a:ext cx="27432" cy="30480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567064"/>
            <a:ext cx="9144" cy="30480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567064"/>
            <a:ext cx="9144" cy="30480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567064"/>
            <a:ext cx="36576" cy="30480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6720"/>
            <a:ext cx="8229600" cy="762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475418"/>
            <a:ext cx="4038600" cy="3771636"/>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475418"/>
            <a:ext cx="4038600" cy="3771636"/>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1219BE7-24A6-4E51-B48C-112B93FAA07E}" type="datetimeFigureOut">
              <a:rPr lang="es-ES" smtClean="0"/>
              <a:pPr/>
              <a:t>09/09/2015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E8CE29AC-2777-46EA-A610-1378F09FBF4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335221"/>
            <a:ext cx="8867080" cy="738554"/>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426720"/>
            <a:ext cx="7772400" cy="7620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08125"/>
            <a:ext cx="4040188" cy="533135"/>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1508125"/>
            <a:ext cx="4041775" cy="533135"/>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049198"/>
            <a:ext cx="4040188" cy="329946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6" y="2049198"/>
            <a:ext cx="4041775" cy="329946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21219BE7-24A6-4E51-B48C-112B93FAA07E}" type="datetimeFigureOut">
              <a:rPr lang="es-ES" smtClean="0"/>
              <a:pPr/>
              <a:t>09/09/2015</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E8CE29AC-2777-46EA-A610-1378F09FBF49}" type="slidenum">
              <a:rPr lang="es-ES" smtClean="0"/>
              <a:pPr/>
              <a:t>‹Nº›</a:t>
            </a:fld>
            <a:endParaRPr lang="es-ES"/>
          </a:p>
        </p:txBody>
      </p:sp>
      <p:sp>
        <p:nvSpPr>
          <p:cNvPr id="16" name="15 Rectángulo"/>
          <p:cNvSpPr/>
          <p:nvPr/>
        </p:nvSpPr>
        <p:spPr>
          <a:xfrm>
            <a:off x="87790" y="567064"/>
            <a:ext cx="45720" cy="30480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567064"/>
            <a:ext cx="27432" cy="30480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567064"/>
            <a:ext cx="9144" cy="30480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567064"/>
            <a:ext cx="9144" cy="30480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567064"/>
            <a:ext cx="27432" cy="30480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567064"/>
            <a:ext cx="27432" cy="30480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567064"/>
            <a:ext cx="9144" cy="30480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567064"/>
            <a:ext cx="9144" cy="30480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567064"/>
            <a:ext cx="36576" cy="30480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26720"/>
            <a:ext cx="7772400" cy="7620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21219BE7-24A6-4E51-B48C-112B93FAA07E}" type="datetimeFigureOut">
              <a:rPr lang="es-ES" smtClean="0"/>
              <a:pPr/>
              <a:t>09/09/2015</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E8CE29AC-2777-46EA-A610-1378F09FBF4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21219BE7-24A6-4E51-B48C-112B93FAA07E}" type="datetimeFigureOut">
              <a:rPr lang="es-ES" smtClean="0"/>
              <a:pPr/>
              <a:t>09/09/2015</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E8CE29AC-2777-46EA-A610-1378F09FBF4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7542"/>
            <a:ext cx="8229600" cy="968375"/>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195917"/>
            <a:ext cx="2514600" cy="3810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195917"/>
            <a:ext cx="5486400" cy="3810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1219BE7-24A6-4E51-B48C-112B93FAA07E}" type="datetimeFigureOut">
              <a:rPr lang="es-ES" smtClean="0"/>
              <a:pPr/>
              <a:t>09/09/2015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E8CE29AC-2777-46EA-A610-1378F09FBF4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565031"/>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570857"/>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25645" y="1005295"/>
            <a:ext cx="110636"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367710"/>
            <a:ext cx="6858000" cy="584791"/>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578151"/>
            <a:ext cx="8778240" cy="4133453"/>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958453"/>
            <a:ext cx="6858000" cy="5715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78045" y="1132295"/>
            <a:ext cx="110636"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31152" y="1218264"/>
            <a:ext cx="110636"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46250"/>
            <a:ext cx="2133600" cy="304271"/>
          </a:xfrm>
        </p:spPr>
        <p:txBody>
          <a:bodyPr/>
          <a:lstStyle>
            <a:extLst/>
          </a:lstStyle>
          <a:p>
            <a:fld id="{21219BE7-24A6-4E51-B48C-112B93FAA07E}" type="datetimeFigureOut">
              <a:rPr lang="es-ES" smtClean="0"/>
              <a:pPr/>
              <a:t>09/09/2015</a:t>
            </a:fld>
            <a:endParaRPr lang="es-ES"/>
          </a:p>
        </p:txBody>
      </p:sp>
      <p:sp>
        <p:nvSpPr>
          <p:cNvPr id="6" name="5 Marcador de pie de página"/>
          <p:cNvSpPr>
            <a:spLocks noGrp="1"/>
          </p:cNvSpPr>
          <p:nvPr>
            <p:ph type="ftr" sz="quarter" idx="11"/>
          </p:nvPr>
        </p:nvSpPr>
        <p:spPr>
          <a:xfrm>
            <a:off x="914400" y="46250"/>
            <a:ext cx="5562600" cy="304271"/>
          </a:xfrm>
        </p:spPr>
        <p:txBody>
          <a:bodyPr/>
          <a:lstStyle>
            <a:extLst/>
          </a:lstStyle>
          <a:p>
            <a:endParaRPr lang="es-ES"/>
          </a:p>
        </p:txBody>
      </p:sp>
      <p:sp>
        <p:nvSpPr>
          <p:cNvPr id="7" name="6 Marcador de número de diapositiva"/>
          <p:cNvSpPr>
            <a:spLocks noGrp="1"/>
          </p:cNvSpPr>
          <p:nvPr>
            <p:ph type="sldNum" sz="quarter" idx="12"/>
          </p:nvPr>
        </p:nvSpPr>
        <p:spPr>
          <a:xfrm>
            <a:off x="8610600" y="46250"/>
            <a:ext cx="457200" cy="304271"/>
          </a:xfrm>
        </p:spPr>
        <p:txBody>
          <a:bodyPr/>
          <a:lstStyle>
            <a:extLst/>
          </a:lstStyle>
          <a:p>
            <a:fld id="{E8CE29AC-2777-46EA-A610-1378F09FBF4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8000">
              <a:srgbClr val="D0D0A0"/>
            </a:gs>
            <a:gs pos="65000">
              <a:schemeClr val="bg1">
                <a:shade val="90000"/>
                <a:satMod val="375000"/>
              </a:schemeClr>
            </a:gs>
            <a:gs pos="100000">
              <a:schemeClr val="bg2">
                <a:tint val="88000"/>
                <a:satMod val="400000"/>
                <a:alpha val="0"/>
              </a:schemeClr>
            </a:gs>
          </a:gsLst>
          <a:lin ang="5400000" scaled="0"/>
          <a:tileRect/>
        </a:gradFill>
        <a:effectLst/>
      </p:bgPr>
    </p:bg>
    <p:spTree>
      <p:nvGrpSpPr>
        <p:cNvPr id="1" name=""/>
        <p:cNvGrpSpPr/>
        <p:nvPr/>
      </p:nvGrpSpPr>
      <p:grpSpPr>
        <a:xfrm>
          <a:off x="0" y="0"/>
          <a:ext cx="0" cy="0"/>
          <a:chOff x="0" y="0"/>
          <a:chExt cx="0" cy="0"/>
        </a:xfrm>
      </p:grpSpPr>
      <p:sp>
        <p:nvSpPr>
          <p:cNvPr id="7" name="6 Rectángulo"/>
          <p:cNvSpPr/>
          <p:nvPr/>
        </p:nvSpPr>
        <p:spPr>
          <a:xfrm>
            <a:off x="0" y="-1"/>
            <a:ext cx="365760" cy="5712047"/>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4206162"/>
            <a:ext cx="73152" cy="14097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3997349"/>
            <a:ext cx="73152" cy="1905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3864738"/>
            <a:ext cx="73152" cy="11430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3785466"/>
            <a:ext cx="73152" cy="6096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567064"/>
            <a:ext cx="45720" cy="30480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567064"/>
            <a:ext cx="27432" cy="30480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567064"/>
            <a:ext cx="9144" cy="30480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567064"/>
            <a:ext cx="9144" cy="30480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426720"/>
            <a:ext cx="7772400" cy="7620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86300"/>
            <a:ext cx="7772400" cy="3810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5347230"/>
            <a:ext cx="2133600" cy="304271"/>
          </a:xfrm>
          <a:prstGeom prst="rect">
            <a:avLst/>
          </a:prstGeom>
        </p:spPr>
        <p:txBody>
          <a:bodyPr vert="horz" anchor="b"/>
          <a:lstStyle>
            <a:lvl1pPr algn="l" eaLnBrk="1" latinLnBrk="0" hangingPunct="1">
              <a:defRPr kumimoji="0" sz="1100">
                <a:solidFill>
                  <a:schemeClr val="tx2"/>
                </a:solidFill>
              </a:defRPr>
            </a:lvl1pPr>
            <a:extLst/>
          </a:lstStyle>
          <a:p>
            <a:fld id="{21219BE7-24A6-4E51-B48C-112B93FAA07E}" type="datetimeFigureOut">
              <a:rPr lang="es-ES" smtClean="0"/>
              <a:pPr/>
              <a:t>09/09/2015</a:t>
            </a:fld>
            <a:endParaRPr lang="es-ES"/>
          </a:p>
        </p:txBody>
      </p:sp>
      <p:sp>
        <p:nvSpPr>
          <p:cNvPr id="3" name="2 Marcador de pie de página"/>
          <p:cNvSpPr>
            <a:spLocks noGrp="1"/>
          </p:cNvSpPr>
          <p:nvPr>
            <p:ph type="ftr" sz="quarter" idx="3"/>
          </p:nvPr>
        </p:nvSpPr>
        <p:spPr>
          <a:xfrm>
            <a:off x="914400" y="5347230"/>
            <a:ext cx="5562600" cy="304271"/>
          </a:xfrm>
          <a:prstGeom prst="rect">
            <a:avLst/>
          </a:prstGeom>
        </p:spPr>
        <p:txBody>
          <a:bodyPr vert="horz" anchor="b"/>
          <a:lstStyle>
            <a:lvl1pPr algn="r" eaLnBrk="1" latinLnBrk="0" hangingPunct="1">
              <a:defRPr kumimoji="0" sz="1100">
                <a:solidFill>
                  <a:schemeClr val="tx2"/>
                </a:solidFill>
              </a:defRPr>
            </a:lvl1pPr>
            <a:extLst/>
          </a:lstStyle>
          <a:p>
            <a:endParaRPr lang="es-ES"/>
          </a:p>
        </p:txBody>
      </p:sp>
      <p:sp>
        <p:nvSpPr>
          <p:cNvPr id="23" name="22 Marcador de número de diapositiva"/>
          <p:cNvSpPr>
            <a:spLocks noGrp="1"/>
          </p:cNvSpPr>
          <p:nvPr>
            <p:ph type="sldNum" sz="quarter" idx="4"/>
          </p:nvPr>
        </p:nvSpPr>
        <p:spPr>
          <a:xfrm>
            <a:off x="8610600" y="5347230"/>
            <a:ext cx="457200" cy="304271"/>
          </a:xfrm>
          <a:prstGeom prst="rect">
            <a:avLst/>
          </a:prstGeom>
        </p:spPr>
        <p:txBody>
          <a:bodyPr vert="horz" anchor="b"/>
          <a:lstStyle>
            <a:lvl1pPr algn="l" eaLnBrk="1" latinLnBrk="0" hangingPunct="1">
              <a:defRPr kumimoji="0" sz="1200">
                <a:solidFill>
                  <a:schemeClr val="tx2"/>
                </a:solidFill>
              </a:defRPr>
            </a:lvl1pPr>
            <a:extLst/>
          </a:lstStyle>
          <a:p>
            <a:fld id="{E8CE29AC-2777-46EA-A610-1378F09FBF49}"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Myanmar" TargetMode="External"/><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commons.wikimedia.org/wiki/File:Niger-Fluss.jpg" TargetMode="External"/><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slideshare.net/carmadruga/" TargetMode="External"/><Relationship Id="rId2" Type="http://schemas.openxmlformats.org/officeDocument/2006/relationships/hyperlink" Target="https://csociales.wordpress.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descr="https://media-cdn.tripadvisor.com/media/photo-s/04/0d/e2/dd/volga-river.jpg"/>
          <p:cNvPicPr>
            <a:picLocks noChangeAspect="1" noChangeArrowheads="1"/>
          </p:cNvPicPr>
          <p:nvPr/>
        </p:nvPicPr>
        <p:blipFill>
          <a:blip r:embed="rId3" cstate="email"/>
          <a:srcRect/>
          <a:stretch>
            <a:fillRect/>
          </a:stretch>
        </p:blipFill>
        <p:spPr bwMode="auto">
          <a:xfrm>
            <a:off x="1187624" y="265212"/>
            <a:ext cx="6972132" cy="5219139"/>
          </a:xfrm>
          <a:prstGeom prst="rect">
            <a:avLst/>
          </a:prstGeom>
          <a:noFill/>
        </p:spPr>
      </p:pic>
      <p:sp>
        <p:nvSpPr>
          <p:cNvPr id="2" name="1 Título"/>
          <p:cNvSpPr>
            <a:spLocks noGrp="1"/>
          </p:cNvSpPr>
          <p:nvPr>
            <p:ph type="ctrTitle"/>
          </p:nvPr>
        </p:nvSpPr>
        <p:spPr>
          <a:xfrm>
            <a:off x="0" y="1775355"/>
            <a:ext cx="9144000" cy="1225021"/>
          </a:xfrm>
        </p:spPr>
        <p:txBody>
          <a:bodyPr>
            <a:normAutofit/>
          </a:bodyPr>
          <a:lstStyle/>
          <a:p>
            <a:pPr algn="ctr"/>
            <a:r>
              <a:rPr lang="es-ES" b="1" dirty="0" smtClean="0">
                <a:solidFill>
                  <a:schemeClr val="tx1"/>
                </a:solidFill>
              </a:rPr>
              <a:t>LOS RÍOS MÁS LARGOS DEL MUNDO</a:t>
            </a:r>
            <a:endParaRPr lang="es-ES" b="1" dirty="0">
              <a:solidFill>
                <a:schemeClr val="tx1"/>
              </a:solidFill>
            </a:endParaRPr>
          </a:p>
        </p:txBody>
      </p:sp>
      <p:sp>
        <p:nvSpPr>
          <p:cNvPr id="3" name="2 Subtítulo"/>
          <p:cNvSpPr>
            <a:spLocks noGrp="1"/>
          </p:cNvSpPr>
          <p:nvPr>
            <p:ph type="subTitle" idx="1"/>
          </p:nvPr>
        </p:nvSpPr>
        <p:spPr>
          <a:xfrm>
            <a:off x="467544" y="3238500"/>
            <a:ext cx="8064896" cy="1460500"/>
          </a:xfrm>
        </p:spPr>
        <p:txBody>
          <a:bodyPr>
            <a:normAutofit/>
          </a:bodyPr>
          <a:lstStyle/>
          <a:p>
            <a:pPr algn="ctr"/>
            <a:r>
              <a:rPr lang="es-ES" sz="4000" b="1" dirty="0" smtClean="0"/>
              <a:t>THE LONGEST RIVERS IN THE WORLD</a:t>
            </a:r>
            <a:endParaRPr lang="es-ES" sz="4000" b="1" dirty="0"/>
          </a:p>
        </p:txBody>
      </p:sp>
      <p:sp>
        <p:nvSpPr>
          <p:cNvPr id="4" name="3 Rectángulo"/>
          <p:cNvSpPr/>
          <p:nvPr/>
        </p:nvSpPr>
        <p:spPr>
          <a:xfrm>
            <a:off x="251520" y="193204"/>
            <a:ext cx="8640960" cy="5328592"/>
          </a:xfrm>
          <a:prstGeom prst="rect">
            <a:avLst/>
          </a:prstGeom>
          <a:noFill/>
          <a:ln w="38100">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467544" y="409228"/>
            <a:ext cx="28803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Ciencias </a:t>
            </a:r>
            <a:r>
              <a:rPr lang="es-ES" b="1" dirty="0" err="1" smtClean="0"/>
              <a:t>Soci@les</a:t>
            </a:r>
            <a:endParaRPr lang="es-ES" b="1" dirty="0"/>
          </a:p>
        </p:txBody>
      </p:sp>
    </p:spTree>
  </p:cSld>
  <p:clrMapOvr>
    <a:masterClrMapping/>
  </p:clrMapOvr>
  <p:transition spd="med">
    <p:fade/>
    <p:sndAc>
      <p:stSnd loop="1">
        <p:snd r:embed="rId2" name="Ol_ Man River - William Warfield and MGM chorus_Showboat_.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323528" y="265212"/>
            <a:ext cx="4248472" cy="864096"/>
          </a:xfrm>
          <a:prstGeom prst="rect">
            <a:avLst/>
          </a:prstGeom>
          <a:solidFill>
            <a:srgbClr val="A37501"/>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RÍO MISISIPI</a:t>
            </a:r>
          </a:p>
          <a:p>
            <a:pPr algn="ctr"/>
            <a:r>
              <a:rPr lang="es-ES" sz="2000" b="1" dirty="0" smtClean="0"/>
              <a:t>MISSISSIPI RIVER</a:t>
            </a:r>
            <a:endParaRPr lang="es-ES" sz="2000" b="1" dirty="0"/>
          </a:p>
        </p:txBody>
      </p:sp>
      <p:sp>
        <p:nvSpPr>
          <p:cNvPr id="4" name="3 Rectángulo"/>
          <p:cNvSpPr/>
          <p:nvPr/>
        </p:nvSpPr>
        <p:spPr>
          <a:xfrm>
            <a:off x="323528" y="1345332"/>
            <a:ext cx="4176464" cy="4248472"/>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accent3">
                    <a:lumMod val="50000"/>
                  </a:schemeClr>
                </a:solidFill>
              </a:rPr>
              <a:t>Significa en </a:t>
            </a:r>
            <a:r>
              <a:rPr lang="es-ES" dirty="0" err="1" smtClean="0">
                <a:solidFill>
                  <a:schemeClr val="accent3">
                    <a:lumMod val="50000"/>
                  </a:schemeClr>
                </a:solidFill>
              </a:rPr>
              <a:t>alonquino</a:t>
            </a:r>
            <a:r>
              <a:rPr lang="es-ES" dirty="0" smtClean="0">
                <a:solidFill>
                  <a:schemeClr val="accent3">
                    <a:lumMod val="50000"/>
                  </a:schemeClr>
                </a:solidFill>
              </a:rPr>
              <a:t> </a:t>
            </a:r>
            <a:r>
              <a:rPr lang="es-ES" dirty="0" err="1" smtClean="0">
                <a:solidFill>
                  <a:schemeClr val="accent3">
                    <a:lumMod val="50000"/>
                  </a:schemeClr>
                </a:solidFill>
              </a:rPr>
              <a:t>Misi</a:t>
            </a:r>
            <a:r>
              <a:rPr lang="es-ES" dirty="0" smtClean="0">
                <a:solidFill>
                  <a:schemeClr val="accent3">
                    <a:lumMod val="50000"/>
                  </a:schemeClr>
                </a:solidFill>
              </a:rPr>
              <a:t> </a:t>
            </a:r>
            <a:r>
              <a:rPr lang="es-ES" dirty="0" err="1" smtClean="0">
                <a:solidFill>
                  <a:schemeClr val="accent3">
                    <a:lumMod val="50000"/>
                  </a:schemeClr>
                </a:solidFill>
              </a:rPr>
              <a:t>Sipi</a:t>
            </a:r>
            <a:r>
              <a:rPr lang="es-ES" dirty="0" smtClean="0">
                <a:solidFill>
                  <a:schemeClr val="accent3">
                    <a:lumMod val="50000"/>
                  </a:schemeClr>
                </a:solidFill>
              </a:rPr>
              <a:t> “Gran Río”. Mide 3.770 Km y nace en el lago </a:t>
            </a:r>
            <a:r>
              <a:rPr lang="es-ES" dirty="0" err="1" smtClean="0">
                <a:solidFill>
                  <a:schemeClr val="accent3">
                    <a:lumMod val="50000"/>
                  </a:schemeClr>
                </a:solidFill>
              </a:rPr>
              <a:t>Itasca</a:t>
            </a:r>
            <a:r>
              <a:rPr lang="es-ES" dirty="0" smtClean="0">
                <a:solidFill>
                  <a:schemeClr val="accent3">
                    <a:lumMod val="50000"/>
                  </a:schemeClr>
                </a:solidFill>
              </a:rPr>
              <a:t>, Minnesota y desemboca en New Orleans en el Golfo de México. Con su afluente, el </a:t>
            </a:r>
            <a:r>
              <a:rPr lang="es-ES" dirty="0" err="1" smtClean="0">
                <a:solidFill>
                  <a:schemeClr val="accent3">
                    <a:lumMod val="50000"/>
                  </a:schemeClr>
                </a:solidFill>
              </a:rPr>
              <a:t>Misouri</a:t>
            </a:r>
            <a:r>
              <a:rPr lang="es-ES" dirty="0" smtClean="0">
                <a:solidFill>
                  <a:schemeClr val="accent3">
                    <a:lumMod val="50000"/>
                  </a:schemeClr>
                </a:solidFill>
              </a:rPr>
              <a:t>, forman una de las cuencas más grandes del mundo, llegando a alcanzar 6.270 km.</a:t>
            </a:r>
          </a:p>
          <a:p>
            <a:pPr algn="just"/>
            <a:endParaRPr lang="es-ES" dirty="0" smtClean="0"/>
          </a:p>
          <a:p>
            <a:pPr algn="just"/>
            <a:r>
              <a:rPr lang="es-ES" dirty="0" smtClean="0">
                <a:solidFill>
                  <a:schemeClr val="bg1"/>
                </a:solidFill>
              </a:rPr>
              <a:t>In </a:t>
            </a:r>
            <a:r>
              <a:rPr lang="es-ES" dirty="0" err="1" smtClean="0">
                <a:solidFill>
                  <a:schemeClr val="bg1"/>
                </a:solidFill>
              </a:rPr>
              <a:t>alonquin</a:t>
            </a:r>
            <a:r>
              <a:rPr lang="es-ES" dirty="0" smtClean="0">
                <a:solidFill>
                  <a:schemeClr val="bg1"/>
                </a:solidFill>
              </a:rPr>
              <a:t> </a:t>
            </a:r>
            <a:r>
              <a:rPr lang="es-ES" dirty="0" err="1" smtClean="0">
                <a:solidFill>
                  <a:schemeClr val="bg1"/>
                </a:solidFill>
              </a:rPr>
              <a:t>language</a:t>
            </a:r>
            <a:r>
              <a:rPr lang="es-ES" dirty="0" smtClean="0">
                <a:solidFill>
                  <a:schemeClr val="bg1"/>
                </a:solidFill>
              </a:rPr>
              <a:t> </a:t>
            </a:r>
            <a:r>
              <a:rPr lang="es-ES" dirty="0" err="1" smtClean="0">
                <a:solidFill>
                  <a:schemeClr val="bg1"/>
                </a:solidFill>
              </a:rPr>
              <a:t>means</a:t>
            </a:r>
            <a:r>
              <a:rPr lang="es-ES" dirty="0" smtClean="0">
                <a:solidFill>
                  <a:schemeClr val="bg1"/>
                </a:solidFill>
              </a:rPr>
              <a:t> </a:t>
            </a:r>
            <a:r>
              <a:rPr lang="es-ES" dirty="0" err="1" smtClean="0">
                <a:solidFill>
                  <a:schemeClr val="bg1"/>
                </a:solidFill>
              </a:rPr>
              <a:t>Misi</a:t>
            </a:r>
            <a:r>
              <a:rPr lang="es-ES" dirty="0" smtClean="0">
                <a:solidFill>
                  <a:schemeClr val="bg1"/>
                </a:solidFill>
              </a:rPr>
              <a:t> </a:t>
            </a:r>
            <a:r>
              <a:rPr lang="es-ES" dirty="0" err="1" smtClean="0">
                <a:solidFill>
                  <a:schemeClr val="bg1"/>
                </a:solidFill>
              </a:rPr>
              <a:t>Sipi</a:t>
            </a:r>
            <a:r>
              <a:rPr lang="es-ES" dirty="0" smtClean="0">
                <a:solidFill>
                  <a:schemeClr val="bg1"/>
                </a:solidFill>
              </a:rPr>
              <a:t> “Great </a:t>
            </a:r>
            <a:r>
              <a:rPr lang="es-ES" dirty="0" err="1" smtClean="0">
                <a:solidFill>
                  <a:schemeClr val="bg1"/>
                </a:solidFill>
              </a:rPr>
              <a:t>river</a:t>
            </a:r>
            <a:r>
              <a:rPr lang="es-ES" dirty="0" smtClean="0">
                <a:solidFill>
                  <a:schemeClr val="bg1"/>
                </a:solidFill>
              </a:rPr>
              <a:t>”. </a:t>
            </a:r>
            <a:r>
              <a:rPr lang="es-ES" dirty="0" err="1" smtClean="0">
                <a:solidFill>
                  <a:schemeClr val="bg1"/>
                </a:solidFill>
              </a:rPr>
              <a:t>It</a:t>
            </a:r>
            <a:r>
              <a:rPr lang="es-ES" dirty="0" smtClean="0">
                <a:solidFill>
                  <a:schemeClr val="bg1"/>
                </a:solidFill>
              </a:rPr>
              <a:t> </a:t>
            </a:r>
            <a:r>
              <a:rPr lang="es-ES" dirty="0" err="1" smtClean="0">
                <a:solidFill>
                  <a:schemeClr val="bg1"/>
                </a:solidFill>
              </a:rPr>
              <a:t>is</a:t>
            </a:r>
            <a:r>
              <a:rPr lang="es-ES" dirty="0" smtClean="0">
                <a:solidFill>
                  <a:schemeClr val="bg1"/>
                </a:solidFill>
              </a:rPr>
              <a:t> 3,770 km </a:t>
            </a:r>
            <a:r>
              <a:rPr lang="es-ES" dirty="0" err="1" smtClean="0">
                <a:solidFill>
                  <a:schemeClr val="bg1"/>
                </a:solidFill>
              </a:rPr>
              <a:t>long</a:t>
            </a:r>
            <a:r>
              <a:rPr lang="es-ES" dirty="0" smtClean="0">
                <a:solidFill>
                  <a:schemeClr val="bg1"/>
                </a:solidFill>
              </a:rPr>
              <a:t> and </a:t>
            </a:r>
            <a:r>
              <a:rPr lang="es-ES" dirty="0" err="1" smtClean="0">
                <a:solidFill>
                  <a:schemeClr val="bg1"/>
                </a:solidFill>
              </a:rPr>
              <a:t>is</a:t>
            </a:r>
            <a:r>
              <a:rPr lang="es-ES" dirty="0" smtClean="0">
                <a:solidFill>
                  <a:schemeClr val="bg1"/>
                </a:solidFill>
              </a:rPr>
              <a:t> </a:t>
            </a:r>
            <a:r>
              <a:rPr lang="es-ES" dirty="0" err="1" smtClean="0">
                <a:solidFill>
                  <a:schemeClr val="bg1"/>
                </a:solidFill>
              </a:rPr>
              <a:t>born</a:t>
            </a:r>
            <a:r>
              <a:rPr lang="es-ES" dirty="0" smtClean="0">
                <a:solidFill>
                  <a:schemeClr val="bg1"/>
                </a:solidFill>
              </a:rPr>
              <a:t> in Lake </a:t>
            </a:r>
            <a:r>
              <a:rPr lang="es-ES" dirty="0" err="1" smtClean="0">
                <a:solidFill>
                  <a:schemeClr val="bg1"/>
                </a:solidFill>
              </a:rPr>
              <a:t>Itaska</a:t>
            </a:r>
            <a:r>
              <a:rPr lang="es-ES" dirty="0" smtClean="0">
                <a:solidFill>
                  <a:schemeClr val="bg1"/>
                </a:solidFill>
              </a:rPr>
              <a:t>, </a:t>
            </a:r>
            <a:r>
              <a:rPr lang="es-ES" dirty="0" err="1" smtClean="0">
                <a:solidFill>
                  <a:schemeClr val="bg1"/>
                </a:solidFill>
              </a:rPr>
              <a:t>Minnesotta</a:t>
            </a:r>
            <a:r>
              <a:rPr lang="es-ES" dirty="0" smtClean="0">
                <a:solidFill>
                  <a:schemeClr val="bg1"/>
                </a:solidFill>
              </a:rPr>
              <a:t>, and </a:t>
            </a:r>
            <a:r>
              <a:rPr lang="es-ES" dirty="0" err="1" smtClean="0">
                <a:solidFill>
                  <a:schemeClr val="bg1"/>
                </a:solidFill>
              </a:rPr>
              <a:t>flows</a:t>
            </a:r>
            <a:r>
              <a:rPr lang="es-ES" dirty="0" smtClean="0">
                <a:solidFill>
                  <a:schemeClr val="bg1"/>
                </a:solidFill>
              </a:rPr>
              <a:t> </a:t>
            </a:r>
            <a:r>
              <a:rPr lang="es-ES" dirty="0" err="1" smtClean="0">
                <a:solidFill>
                  <a:schemeClr val="bg1"/>
                </a:solidFill>
              </a:rPr>
              <a:t>to</a:t>
            </a:r>
            <a:r>
              <a:rPr lang="es-ES" dirty="0" smtClean="0">
                <a:solidFill>
                  <a:schemeClr val="bg1"/>
                </a:solidFill>
              </a:rPr>
              <a:t> </a:t>
            </a:r>
            <a:r>
              <a:rPr lang="es-ES" dirty="0" err="1" smtClean="0">
                <a:solidFill>
                  <a:schemeClr val="bg1"/>
                </a:solidFill>
              </a:rPr>
              <a:t>the</a:t>
            </a:r>
            <a:r>
              <a:rPr lang="es-ES" dirty="0" smtClean="0">
                <a:solidFill>
                  <a:schemeClr val="bg1"/>
                </a:solidFill>
              </a:rPr>
              <a:t> </a:t>
            </a:r>
            <a:r>
              <a:rPr lang="es-ES" dirty="0" err="1" smtClean="0">
                <a:solidFill>
                  <a:schemeClr val="bg1"/>
                </a:solidFill>
              </a:rPr>
              <a:t>Atlantic</a:t>
            </a:r>
            <a:r>
              <a:rPr lang="es-ES" dirty="0" smtClean="0">
                <a:solidFill>
                  <a:schemeClr val="bg1"/>
                </a:solidFill>
              </a:rPr>
              <a:t> </a:t>
            </a:r>
            <a:r>
              <a:rPr lang="es-ES" dirty="0" err="1" smtClean="0">
                <a:solidFill>
                  <a:schemeClr val="bg1"/>
                </a:solidFill>
              </a:rPr>
              <a:t>Ocean</a:t>
            </a:r>
            <a:r>
              <a:rPr lang="es-ES" dirty="0" smtClean="0">
                <a:solidFill>
                  <a:schemeClr val="bg1"/>
                </a:solidFill>
              </a:rPr>
              <a:t>, </a:t>
            </a:r>
            <a:r>
              <a:rPr lang="es-ES" dirty="0" err="1" smtClean="0">
                <a:solidFill>
                  <a:schemeClr val="bg1"/>
                </a:solidFill>
              </a:rPr>
              <a:t>Mexican</a:t>
            </a:r>
            <a:r>
              <a:rPr lang="es-ES" dirty="0" smtClean="0">
                <a:solidFill>
                  <a:schemeClr val="bg1"/>
                </a:solidFill>
              </a:rPr>
              <a:t> </a:t>
            </a:r>
            <a:r>
              <a:rPr lang="es-ES" dirty="0" err="1" smtClean="0">
                <a:solidFill>
                  <a:schemeClr val="bg1"/>
                </a:solidFill>
              </a:rPr>
              <a:t>Gulf</a:t>
            </a:r>
            <a:r>
              <a:rPr lang="es-ES" dirty="0" smtClean="0">
                <a:solidFill>
                  <a:schemeClr val="bg1"/>
                </a:solidFill>
              </a:rPr>
              <a:t>, in New Orleans. </a:t>
            </a:r>
            <a:r>
              <a:rPr lang="en-US" dirty="0" smtClean="0">
                <a:solidFill>
                  <a:schemeClr val="bg1"/>
                </a:solidFill>
              </a:rPr>
              <a:t>With its tributary, the Missouri, form one of the largest basins in the world, reaching 6,270 km.</a:t>
            </a:r>
            <a:endParaRPr lang="es-ES" dirty="0">
              <a:solidFill>
                <a:schemeClr val="bg1"/>
              </a:solidFill>
            </a:endParaRPr>
          </a:p>
        </p:txBody>
      </p:sp>
      <p:pic>
        <p:nvPicPr>
          <p:cNvPr id="1030" name="Picture 6" descr="Río Misuri, el principal afluente del Misisipi"/>
          <p:cNvPicPr>
            <a:picLocks noChangeAspect="1" noChangeArrowheads="1"/>
          </p:cNvPicPr>
          <p:nvPr/>
        </p:nvPicPr>
        <p:blipFill>
          <a:blip r:embed="rId2" cstate="email">
            <a:lum contrast="20000"/>
          </a:blip>
          <a:srcRect/>
          <a:stretch>
            <a:fillRect/>
          </a:stretch>
        </p:blipFill>
        <p:spPr bwMode="auto">
          <a:xfrm>
            <a:off x="4716016" y="337220"/>
            <a:ext cx="4247567" cy="2775206"/>
          </a:xfrm>
          <a:prstGeom prst="rect">
            <a:avLst/>
          </a:prstGeom>
          <a:ln>
            <a:noFill/>
          </a:ln>
          <a:effectLst>
            <a:outerShdw blurRad="292100" dist="139700" dir="2700000" algn="tl" rotWithShape="0">
              <a:srgbClr val="333333">
                <a:alpha val="65000"/>
              </a:srgbClr>
            </a:outerShdw>
          </a:effectLst>
        </p:spPr>
      </p:pic>
      <p:pic>
        <p:nvPicPr>
          <p:cNvPr id="2050" name="Picture 2" descr="barco a vapor por el río Misisipi"/>
          <p:cNvPicPr>
            <a:picLocks noChangeAspect="1" noChangeArrowheads="1"/>
          </p:cNvPicPr>
          <p:nvPr/>
        </p:nvPicPr>
        <p:blipFill>
          <a:blip r:embed="rId3" cstate="email"/>
          <a:srcRect/>
          <a:stretch>
            <a:fillRect/>
          </a:stretch>
        </p:blipFill>
        <p:spPr bwMode="auto">
          <a:xfrm>
            <a:off x="4788024" y="2929508"/>
            <a:ext cx="4139952" cy="259103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Río Mississippi, Nueva Orleans"/>
          <p:cNvPicPr>
            <a:picLocks noChangeAspect="1" noChangeArrowheads="1"/>
          </p:cNvPicPr>
          <p:nvPr/>
        </p:nvPicPr>
        <p:blipFill>
          <a:blip r:embed="rId2" cstate="email">
            <a:lum contrast="10000"/>
          </a:blip>
          <a:srcRect/>
          <a:stretch>
            <a:fillRect/>
          </a:stretch>
        </p:blipFill>
        <p:spPr bwMode="auto">
          <a:xfrm>
            <a:off x="179512" y="409228"/>
            <a:ext cx="4536504" cy="3402378"/>
          </a:xfrm>
          <a:prstGeom prst="rect">
            <a:avLst/>
          </a:prstGeom>
          <a:ln>
            <a:noFill/>
          </a:ln>
          <a:effectLst>
            <a:outerShdw blurRad="292100" dist="139700" dir="2700000" algn="tl" rotWithShape="0">
              <a:srgbClr val="333333">
                <a:alpha val="65000"/>
              </a:srgbClr>
            </a:outerShdw>
          </a:effectLst>
        </p:spPr>
      </p:pic>
      <p:pic>
        <p:nvPicPr>
          <p:cNvPr id="1026" name="Picture 2" descr="Miss R dam 27.jpg"/>
          <p:cNvPicPr>
            <a:picLocks noChangeAspect="1" noChangeArrowheads="1"/>
          </p:cNvPicPr>
          <p:nvPr/>
        </p:nvPicPr>
        <p:blipFill>
          <a:blip r:embed="rId3" cstate="email"/>
          <a:srcRect/>
          <a:stretch>
            <a:fillRect/>
          </a:stretch>
        </p:blipFill>
        <p:spPr bwMode="auto">
          <a:xfrm>
            <a:off x="4139952" y="2785492"/>
            <a:ext cx="4807412" cy="245670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http://www.mvn.usace.army.mil/portals/56/siteimages/Engineering_images/ChanStab_PortofNewOrleans.jpg"/>
          <p:cNvPicPr>
            <a:picLocks noChangeAspect="1" noChangeArrowheads="1"/>
          </p:cNvPicPr>
          <p:nvPr/>
        </p:nvPicPr>
        <p:blipFill>
          <a:blip r:embed="rId2" cstate="email">
            <a:lum contrast="20000"/>
          </a:blip>
          <a:srcRect/>
          <a:stretch>
            <a:fillRect/>
          </a:stretch>
        </p:blipFill>
        <p:spPr bwMode="auto">
          <a:xfrm>
            <a:off x="179512" y="531100"/>
            <a:ext cx="5040560" cy="3330371"/>
          </a:xfrm>
          <a:prstGeom prst="rect">
            <a:avLst/>
          </a:prstGeom>
          <a:ln>
            <a:noFill/>
          </a:ln>
          <a:effectLst>
            <a:outerShdw blurRad="292100" dist="139700" dir="2700000" algn="tl" rotWithShape="0">
              <a:srgbClr val="333333">
                <a:alpha val="65000"/>
              </a:srgbClr>
            </a:outerShdw>
          </a:effectLst>
        </p:spPr>
      </p:pic>
      <p:sp>
        <p:nvSpPr>
          <p:cNvPr id="3" name="2 Rectángulo"/>
          <p:cNvSpPr/>
          <p:nvPr/>
        </p:nvSpPr>
        <p:spPr>
          <a:xfrm>
            <a:off x="179512" y="4297660"/>
            <a:ext cx="8784976" cy="1224136"/>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p>
          <a:p>
            <a:pPr algn="ctr"/>
            <a:endParaRPr lang="es-ES" dirty="0" smtClean="0">
              <a:solidFill>
                <a:schemeClr val="bg2"/>
              </a:solidFill>
            </a:endParaRPr>
          </a:p>
          <a:p>
            <a:pPr algn="ctr"/>
            <a:r>
              <a:rPr lang="es-ES" dirty="0" smtClean="0">
                <a:solidFill>
                  <a:schemeClr val="accent3">
                    <a:lumMod val="50000"/>
                  </a:schemeClr>
                </a:solidFill>
              </a:rPr>
              <a:t>El 29 de agosto de 2005, el huracán </a:t>
            </a:r>
            <a:r>
              <a:rPr lang="es-ES" dirty="0" err="1" smtClean="0">
                <a:solidFill>
                  <a:schemeClr val="accent3">
                    <a:lumMod val="50000"/>
                  </a:schemeClr>
                </a:solidFill>
              </a:rPr>
              <a:t>Katrina</a:t>
            </a:r>
            <a:r>
              <a:rPr lang="es-ES" dirty="0" smtClean="0">
                <a:solidFill>
                  <a:schemeClr val="accent3">
                    <a:lumMod val="50000"/>
                  </a:schemeClr>
                </a:solidFill>
              </a:rPr>
              <a:t> devastó la ciudad de Nueva Orleans y las zonas circundantes. </a:t>
            </a:r>
          </a:p>
          <a:p>
            <a:pPr algn="ctr"/>
            <a:r>
              <a:rPr lang="en-US" dirty="0" smtClean="0">
                <a:solidFill>
                  <a:schemeClr val="bg1">
                    <a:lumMod val="95000"/>
                    <a:lumOff val="5000"/>
                  </a:schemeClr>
                </a:solidFill>
              </a:rPr>
              <a:t>On August 29th, 2005,  Hurricane Katrina devastated New Orleans and surrounding areas.</a:t>
            </a:r>
            <a:endParaRPr lang="es-ES" dirty="0" smtClean="0">
              <a:solidFill>
                <a:schemeClr val="bg1">
                  <a:lumMod val="95000"/>
                  <a:lumOff val="5000"/>
                </a:schemeClr>
              </a:solidFill>
            </a:endParaRPr>
          </a:p>
          <a:p>
            <a:pPr algn="ctr"/>
            <a:endParaRPr lang="es-ES" dirty="0" smtClean="0"/>
          </a:p>
          <a:p>
            <a:pPr algn="ctr"/>
            <a:r>
              <a:rPr lang="es-ES" dirty="0" smtClean="0"/>
              <a:t> </a:t>
            </a:r>
            <a:endParaRPr lang="es-ES" dirty="0"/>
          </a:p>
        </p:txBody>
      </p:sp>
      <p:pic>
        <p:nvPicPr>
          <p:cNvPr id="45060" name="Picture 4" descr="http://web.mit.edu/12.000/www/m2010/images/new-orleans-flooding.jpg"/>
          <p:cNvPicPr>
            <a:picLocks noChangeAspect="1" noChangeArrowheads="1"/>
          </p:cNvPicPr>
          <p:nvPr/>
        </p:nvPicPr>
        <p:blipFill>
          <a:blip r:embed="rId3" cstate="email"/>
          <a:srcRect/>
          <a:stretch>
            <a:fillRect/>
          </a:stretch>
        </p:blipFill>
        <p:spPr bwMode="auto">
          <a:xfrm>
            <a:off x="5436096" y="697260"/>
            <a:ext cx="3433564" cy="257517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499992" y="265212"/>
            <a:ext cx="4248472" cy="986408"/>
          </a:xfrm>
          <a:prstGeom prst="rect">
            <a:avLst/>
          </a:prstGeom>
          <a:solidFill>
            <a:srgbClr val="A37501"/>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RÍO YANGTSÉ</a:t>
            </a:r>
          </a:p>
          <a:p>
            <a:pPr algn="ctr"/>
            <a:r>
              <a:rPr lang="es-ES" sz="2000" b="1" dirty="0" smtClean="0"/>
              <a:t>YANGTSÉ RIVER</a:t>
            </a:r>
          </a:p>
        </p:txBody>
      </p:sp>
      <p:sp>
        <p:nvSpPr>
          <p:cNvPr id="3" name="2 Rectángulo"/>
          <p:cNvSpPr/>
          <p:nvPr/>
        </p:nvSpPr>
        <p:spPr>
          <a:xfrm>
            <a:off x="4572000" y="1489348"/>
            <a:ext cx="4248472" cy="3960440"/>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accent3">
                    <a:lumMod val="50000"/>
                  </a:schemeClr>
                </a:solidFill>
              </a:rPr>
              <a:t>Conocido también como </a:t>
            </a:r>
            <a:r>
              <a:rPr lang="es-ES" i="1" dirty="0" err="1" smtClean="0">
                <a:solidFill>
                  <a:schemeClr val="accent3">
                    <a:lumMod val="50000"/>
                  </a:schemeClr>
                </a:solidFill>
              </a:rPr>
              <a:t>Yangzi</a:t>
            </a:r>
            <a:r>
              <a:rPr lang="es-ES" i="1" dirty="0" smtClean="0">
                <a:solidFill>
                  <a:schemeClr val="accent3">
                    <a:lumMod val="50000"/>
                  </a:schemeClr>
                </a:solidFill>
              </a:rPr>
              <a:t> </a:t>
            </a:r>
            <a:r>
              <a:rPr lang="es-ES" i="1" dirty="0" err="1" smtClean="0">
                <a:solidFill>
                  <a:schemeClr val="accent3">
                    <a:lumMod val="50000"/>
                  </a:schemeClr>
                </a:solidFill>
              </a:rPr>
              <a:t>Jiang</a:t>
            </a:r>
            <a:r>
              <a:rPr lang="es-ES" i="1" dirty="0" smtClean="0">
                <a:solidFill>
                  <a:schemeClr val="accent3">
                    <a:lumMod val="50000"/>
                  </a:schemeClr>
                </a:solidFill>
              </a:rPr>
              <a:t>, </a:t>
            </a:r>
            <a:r>
              <a:rPr lang="es-ES" dirty="0" smtClean="0">
                <a:solidFill>
                  <a:schemeClr val="accent3">
                    <a:lumMod val="50000"/>
                  </a:schemeClr>
                </a:solidFill>
              </a:rPr>
              <a:t>es el río más largo de Asia y el tercero del mundo.  Mide 6.300 km. Desemboca en </a:t>
            </a:r>
            <a:r>
              <a:rPr lang="es-ES" dirty="0" err="1" smtClean="0">
                <a:solidFill>
                  <a:schemeClr val="accent3">
                    <a:lumMod val="50000"/>
                  </a:schemeClr>
                </a:solidFill>
              </a:rPr>
              <a:t>Shanghai</a:t>
            </a:r>
            <a:r>
              <a:rPr lang="es-ES" dirty="0" smtClean="0">
                <a:solidFill>
                  <a:schemeClr val="accent3">
                    <a:lumMod val="50000"/>
                  </a:schemeClr>
                </a:solidFill>
              </a:rPr>
              <a:t> . </a:t>
            </a:r>
          </a:p>
          <a:p>
            <a:pPr algn="just"/>
            <a:endParaRPr lang="es-ES" dirty="0" smtClean="0">
              <a:solidFill>
                <a:schemeClr val="bg1"/>
              </a:solidFill>
            </a:endParaRPr>
          </a:p>
          <a:p>
            <a:pPr algn="just"/>
            <a:endParaRPr lang="es-ES" dirty="0" smtClean="0"/>
          </a:p>
          <a:p>
            <a:pPr algn="just"/>
            <a:r>
              <a:rPr lang="en-US" dirty="0" smtClean="0">
                <a:solidFill>
                  <a:schemeClr val="bg1"/>
                </a:solidFill>
              </a:rPr>
              <a:t>Known in China as the </a:t>
            </a:r>
            <a:r>
              <a:rPr lang="en-US" b="1" i="1" dirty="0" smtClean="0">
                <a:solidFill>
                  <a:schemeClr val="bg1"/>
                </a:solidFill>
              </a:rPr>
              <a:t>Chang Jiang</a:t>
            </a:r>
            <a:r>
              <a:rPr lang="en-US" dirty="0" smtClean="0">
                <a:solidFill>
                  <a:schemeClr val="bg1"/>
                </a:solidFill>
              </a:rPr>
              <a:t>, is the longest river in Asia and the third-longest in the world. It flows for 6,300 kilometers to the mouth at Shanghai. </a:t>
            </a:r>
            <a:endParaRPr lang="es-ES" dirty="0">
              <a:solidFill>
                <a:schemeClr val="bg1"/>
              </a:solidFill>
            </a:endParaRPr>
          </a:p>
        </p:txBody>
      </p:sp>
      <p:pic>
        <p:nvPicPr>
          <p:cNvPr id="2050" name="Picture 2" descr="http://pescaprofesional.net/wp-content/uploads/2010/12/rio-yangtze.jpg"/>
          <p:cNvPicPr>
            <a:picLocks noChangeAspect="1" noChangeArrowheads="1"/>
          </p:cNvPicPr>
          <p:nvPr/>
        </p:nvPicPr>
        <p:blipFill>
          <a:blip r:embed="rId2" cstate="email">
            <a:lum contrast="20000"/>
          </a:blip>
          <a:srcRect/>
          <a:stretch>
            <a:fillRect/>
          </a:stretch>
        </p:blipFill>
        <p:spPr bwMode="auto">
          <a:xfrm>
            <a:off x="0" y="769268"/>
            <a:ext cx="4429125" cy="32575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323528" y="337220"/>
            <a:ext cx="3312368" cy="4824536"/>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accent3">
                    <a:lumMod val="50000"/>
                  </a:schemeClr>
                </a:solidFill>
              </a:rPr>
              <a:t>La presa de las Tres Gargantas, construida en  </a:t>
            </a:r>
            <a:r>
              <a:rPr lang="es-ES" dirty="0" err="1" smtClean="0">
                <a:solidFill>
                  <a:schemeClr val="accent3">
                    <a:lumMod val="50000"/>
                  </a:schemeClr>
                </a:solidFill>
              </a:rPr>
              <a:t>Yichang</a:t>
            </a:r>
            <a:r>
              <a:rPr lang="es-ES" dirty="0" smtClean="0">
                <a:solidFill>
                  <a:schemeClr val="accent3">
                    <a:lumMod val="50000"/>
                  </a:schemeClr>
                </a:solidFill>
              </a:rPr>
              <a:t>, es la más grande del mundo. Empezó a construirse en 1994  y se terminó  en 2010.</a:t>
            </a:r>
          </a:p>
          <a:p>
            <a:pPr algn="ctr"/>
            <a:endParaRPr lang="es-ES" dirty="0" smtClean="0"/>
          </a:p>
          <a:p>
            <a:pPr algn="just"/>
            <a:endParaRPr lang="es-ES" dirty="0" smtClean="0">
              <a:solidFill>
                <a:schemeClr val="bg1"/>
              </a:solidFill>
            </a:endParaRPr>
          </a:p>
          <a:p>
            <a:pPr algn="just"/>
            <a:r>
              <a:rPr lang="es-ES" dirty="0" err="1" smtClean="0">
                <a:solidFill>
                  <a:schemeClr val="bg1"/>
                </a:solidFill>
              </a:rPr>
              <a:t>The</a:t>
            </a:r>
            <a:r>
              <a:rPr lang="es-ES" dirty="0" smtClean="0">
                <a:solidFill>
                  <a:schemeClr val="bg1"/>
                </a:solidFill>
              </a:rPr>
              <a:t> </a:t>
            </a:r>
            <a:r>
              <a:rPr lang="es-ES" dirty="0" err="1" smtClean="0">
                <a:solidFill>
                  <a:schemeClr val="bg1"/>
                </a:solidFill>
              </a:rPr>
              <a:t>Three</a:t>
            </a:r>
            <a:r>
              <a:rPr lang="es-ES" dirty="0" smtClean="0">
                <a:solidFill>
                  <a:schemeClr val="bg1"/>
                </a:solidFill>
              </a:rPr>
              <a:t> </a:t>
            </a:r>
            <a:r>
              <a:rPr lang="es-ES" dirty="0" err="1" smtClean="0">
                <a:solidFill>
                  <a:schemeClr val="bg1"/>
                </a:solidFill>
              </a:rPr>
              <a:t>Gorges</a:t>
            </a:r>
            <a:r>
              <a:rPr lang="es-ES" dirty="0" smtClean="0">
                <a:solidFill>
                  <a:schemeClr val="bg1"/>
                </a:solidFill>
              </a:rPr>
              <a:t>  </a:t>
            </a:r>
            <a:r>
              <a:rPr lang="es-ES" dirty="0" err="1" smtClean="0">
                <a:solidFill>
                  <a:schemeClr val="bg1"/>
                </a:solidFill>
              </a:rPr>
              <a:t>dam</a:t>
            </a:r>
            <a:r>
              <a:rPr lang="es-ES" dirty="0" smtClean="0">
                <a:solidFill>
                  <a:schemeClr val="bg1"/>
                </a:solidFill>
              </a:rPr>
              <a:t>, </a:t>
            </a:r>
            <a:r>
              <a:rPr lang="es-ES" dirty="0" err="1" smtClean="0">
                <a:solidFill>
                  <a:schemeClr val="bg1"/>
                </a:solidFill>
              </a:rPr>
              <a:t>built</a:t>
            </a:r>
            <a:r>
              <a:rPr lang="es-ES" dirty="0" smtClean="0">
                <a:solidFill>
                  <a:schemeClr val="bg1"/>
                </a:solidFill>
              </a:rPr>
              <a:t> at </a:t>
            </a:r>
            <a:r>
              <a:rPr lang="es-ES" dirty="0" err="1" smtClean="0">
                <a:solidFill>
                  <a:schemeClr val="bg1"/>
                </a:solidFill>
              </a:rPr>
              <a:t>Yichang</a:t>
            </a:r>
            <a:r>
              <a:rPr lang="es-ES" dirty="0" smtClean="0">
                <a:solidFill>
                  <a:schemeClr val="bg1"/>
                </a:solidFill>
              </a:rPr>
              <a:t>, </a:t>
            </a:r>
            <a:r>
              <a:rPr lang="es-ES" dirty="0" err="1" smtClean="0">
                <a:solidFill>
                  <a:schemeClr val="bg1"/>
                </a:solidFill>
              </a:rPr>
              <a:t>is</a:t>
            </a:r>
            <a:r>
              <a:rPr lang="es-ES" dirty="0" smtClean="0">
                <a:solidFill>
                  <a:schemeClr val="bg1"/>
                </a:solidFill>
              </a:rPr>
              <a:t> </a:t>
            </a:r>
            <a:r>
              <a:rPr lang="es-ES" dirty="0" err="1" smtClean="0">
                <a:solidFill>
                  <a:schemeClr val="bg1"/>
                </a:solidFill>
              </a:rPr>
              <a:t>the</a:t>
            </a:r>
            <a:r>
              <a:rPr lang="es-ES" dirty="0" smtClean="0">
                <a:solidFill>
                  <a:schemeClr val="bg1"/>
                </a:solidFill>
              </a:rPr>
              <a:t>  </a:t>
            </a:r>
            <a:r>
              <a:rPr lang="es-ES" dirty="0" err="1" smtClean="0">
                <a:solidFill>
                  <a:schemeClr val="bg1"/>
                </a:solidFill>
              </a:rPr>
              <a:t>largest</a:t>
            </a:r>
            <a:r>
              <a:rPr lang="es-ES" dirty="0" smtClean="0">
                <a:solidFill>
                  <a:schemeClr val="bg1"/>
                </a:solidFill>
              </a:rPr>
              <a:t> in </a:t>
            </a:r>
            <a:r>
              <a:rPr lang="es-ES" dirty="0" err="1" smtClean="0">
                <a:solidFill>
                  <a:schemeClr val="bg1"/>
                </a:solidFill>
              </a:rPr>
              <a:t>the</a:t>
            </a:r>
            <a:r>
              <a:rPr lang="es-ES" dirty="0" smtClean="0">
                <a:solidFill>
                  <a:schemeClr val="bg1"/>
                </a:solidFill>
              </a:rPr>
              <a:t> </a:t>
            </a:r>
            <a:r>
              <a:rPr lang="es-ES" dirty="0" err="1" smtClean="0">
                <a:solidFill>
                  <a:schemeClr val="bg1"/>
                </a:solidFill>
              </a:rPr>
              <a:t>world</a:t>
            </a:r>
            <a:r>
              <a:rPr lang="es-ES" dirty="0" smtClean="0">
                <a:solidFill>
                  <a:schemeClr val="bg1"/>
                </a:solidFill>
              </a:rPr>
              <a:t>.  </a:t>
            </a:r>
            <a:r>
              <a:rPr lang="es-ES" dirty="0" err="1" smtClean="0">
                <a:solidFill>
                  <a:schemeClr val="bg1"/>
                </a:solidFill>
              </a:rPr>
              <a:t>The</a:t>
            </a:r>
            <a:r>
              <a:rPr lang="es-ES" dirty="0" smtClean="0">
                <a:solidFill>
                  <a:schemeClr val="bg1"/>
                </a:solidFill>
              </a:rPr>
              <a:t> </a:t>
            </a:r>
            <a:r>
              <a:rPr lang="es-ES" dirty="0" err="1" smtClean="0">
                <a:solidFill>
                  <a:schemeClr val="bg1"/>
                </a:solidFill>
              </a:rPr>
              <a:t>construction</a:t>
            </a:r>
            <a:r>
              <a:rPr lang="es-ES" dirty="0" smtClean="0">
                <a:solidFill>
                  <a:schemeClr val="bg1"/>
                </a:solidFill>
              </a:rPr>
              <a:t> </a:t>
            </a:r>
            <a:r>
              <a:rPr lang="es-ES" dirty="0" err="1" smtClean="0">
                <a:solidFill>
                  <a:schemeClr val="bg1"/>
                </a:solidFill>
              </a:rPr>
              <a:t>was</a:t>
            </a:r>
            <a:r>
              <a:rPr lang="es-ES" dirty="0" smtClean="0">
                <a:solidFill>
                  <a:schemeClr val="bg1"/>
                </a:solidFill>
              </a:rPr>
              <a:t> </a:t>
            </a:r>
            <a:r>
              <a:rPr lang="es-ES" dirty="0" err="1" smtClean="0">
                <a:solidFill>
                  <a:schemeClr val="bg1"/>
                </a:solidFill>
              </a:rPr>
              <a:t>started</a:t>
            </a:r>
            <a:r>
              <a:rPr lang="es-ES" dirty="0" smtClean="0">
                <a:solidFill>
                  <a:schemeClr val="bg1"/>
                </a:solidFill>
              </a:rPr>
              <a:t> in 1994 and </a:t>
            </a:r>
            <a:r>
              <a:rPr lang="es-ES" dirty="0" err="1" smtClean="0">
                <a:solidFill>
                  <a:schemeClr val="bg1"/>
                </a:solidFill>
              </a:rPr>
              <a:t>it</a:t>
            </a:r>
            <a:r>
              <a:rPr lang="es-ES" dirty="0" smtClean="0">
                <a:solidFill>
                  <a:schemeClr val="bg1"/>
                </a:solidFill>
              </a:rPr>
              <a:t> </a:t>
            </a:r>
            <a:r>
              <a:rPr lang="es-ES" dirty="0" err="1" smtClean="0">
                <a:solidFill>
                  <a:schemeClr val="bg1"/>
                </a:solidFill>
              </a:rPr>
              <a:t>was</a:t>
            </a:r>
            <a:r>
              <a:rPr lang="es-ES" dirty="0" smtClean="0">
                <a:solidFill>
                  <a:schemeClr val="bg1"/>
                </a:solidFill>
              </a:rPr>
              <a:t> </a:t>
            </a:r>
            <a:r>
              <a:rPr lang="es-ES" dirty="0" err="1" smtClean="0">
                <a:solidFill>
                  <a:schemeClr val="bg1"/>
                </a:solidFill>
              </a:rPr>
              <a:t>finished</a:t>
            </a:r>
            <a:r>
              <a:rPr lang="es-ES" dirty="0" smtClean="0">
                <a:solidFill>
                  <a:schemeClr val="bg1"/>
                </a:solidFill>
              </a:rPr>
              <a:t> in 2010.</a:t>
            </a:r>
            <a:r>
              <a:rPr lang="es-ES" dirty="0" smtClean="0"/>
              <a:t>.</a:t>
            </a:r>
            <a:endParaRPr lang="es-ES" dirty="0"/>
          </a:p>
        </p:txBody>
      </p:sp>
      <p:pic>
        <p:nvPicPr>
          <p:cNvPr id="1028" name="Picture 4" descr="Presa de las Tres Gargantas"/>
          <p:cNvPicPr>
            <a:picLocks noChangeAspect="1" noChangeArrowheads="1"/>
          </p:cNvPicPr>
          <p:nvPr/>
        </p:nvPicPr>
        <p:blipFill>
          <a:blip r:embed="rId2" cstate="email"/>
          <a:srcRect/>
          <a:stretch>
            <a:fillRect/>
          </a:stretch>
        </p:blipFill>
        <p:spPr bwMode="auto">
          <a:xfrm>
            <a:off x="3995936" y="0"/>
            <a:ext cx="5148064" cy="2929508"/>
          </a:xfrm>
          <a:prstGeom prst="rect">
            <a:avLst/>
          </a:prstGeom>
          <a:ln>
            <a:noFill/>
          </a:ln>
          <a:effectLst>
            <a:outerShdw blurRad="292100" dist="139700" dir="2700000" algn="tl" rotWithShape="0">
              <a:srgbClr val="333333">
                <a:alpha val="65000"/>
              </a:srgbClr>
            </a:outerShdw>
          </a:effectLst>
        </p:spPr>
      </p:pic>
      <p:pic>
        <p:nvPicPr>
          <p:cNvPr id="4" name="Picture 2" descr="Crucero por el río Yangtze"/>
          <p:cNvPicPr>
            <a:picLocks noChangeAspect="1" noChangeArrowheads="1"/>
          </p:cNvPicPr>
          <p:nvPr/>
        </p:nvPicPr>
        <p:blipFill>
          <a:blip r:embed="rId3" cstate="email">
            <a:lum contrast="20000"/>
          </a:blip>
          <a:srcRect/>
          <a:stretch>
            <a:fillRect/>
          </a:stretch>
        </p:blipFill>
        <p:spPr bwMode="auto">
          <a:xfrm>
            <a:off x="3979704" y="2836539"/>
            <a:ext cx="5164296" cy="287846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4716016" y="265212"/>
            <a:ext cx="4176464" cy="864096"/>
          </a:xfrm>
          <a:prstGeom prst="rect">
            <a:avLst/>
          </a:prstGeom>
          <a:solidFill>
            <a:srgbClr val="A37501"/>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RÍO AMARILLO, HUANG -HE</a:t>
            </a:r>
          </a:p>
          <a:p>
            <a:pPr algn="ctr"/>
            <a:r>
              <a:rPr lang="es-ES" sz="2000" b="1" dirty="0" smtClean="0"/>
              <a:t>YELLOW RIVER</a:t>
            </a:r>
            <a:endParaRPr lang="es-ES" sz="2000" b="1" dirty="0"/>
          </a:p>
        </p:txBody>
      </p:sp>
      <p:sp>
        <p:nvSpPr>
          <p:cNvPr id="3" name="2 Rectángulo"/>
          <p:cNvSpPr/>
          <p:nvPr/>
        </p:nvSpPr>
        <p:spPr>
          <a:xfrm>
            <a:off x="4716016" y="1273324"/>
            <a:ext cx="4248472" cy="4248472"/>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accent3">
                    <a:lumMod val="50000"/>
                  </a:schemeClr>
                </a:solidFill>
              </a:rPr>
              <a:t>Es el tercer río más largo de Asia. Mide 5.464 Km. Recorre nueve provincias chinas y desemboca en el Mar de </a:t>
            </a:r>
            <a:r>
              <a:rPr lang="es-ES" dirty="0" err="1" smtClean="0">
                <a:solidFill>
                  <a:schemeClr val="accent3">
                    <a:lumMod val="50000"/>
                  </a:schemeClr>
                </a:solidFill>
              </a:rPr>
              <a:t>Bohai</a:t>
            </a:r>
            <a:r>
              <a:rPr lang="es-ES" dirty="0" smtClean="0">
                <a:solidFill>
                  <a:schemeClr val="accent3">
                    <a:lumMod val="50000"/>
                  </a:schemeClr>
                </a:solidFill>
              </a:rPr>
              <a:t>. Se le conoce como la “ cuna de la civilización china” . El nombre de amarillo se debe al agua con barro que arrastra en el curso bajo del río.</a:t>
            </a:r>
          </a:p>
          <a:p>
            <a:pPr algn="ctr"/>
            <a:endParaRPr lang="es-ES" dirty="0" smtClean="0"/>
          </a:p>
          <a:p>
            <a:pPr algn="just"/>
            <a:r>
              <a:rPr lang="es-ES" dirty="0" err="1" smtClean="0">
                <a:solidFill>
                  <a:schemeClr val="bg1">
                    <a:lumMod val="95000"/>
                    <a:lumOff val="5000"/>
                  </a:schemeClr>
                </a:solidFill>
              </a:rPr>
              <a:t>It’s</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third-longest</a:t>
            </a:r>
            <a:r>
              <a:rPr lang="es-ES" dirty="0" smtClean="0">
                <a:solidFill>
                  <a:schemeClr val="bg1">
                    <a:lumMod val="95000"/>
                    <a:lumOff val="5000"/>
                  </a:schemeClr>
                </a:solidFill>
              </a:rPr>
              <a:t> </a:t>
            </a:r>
            <a:r>
              <a:rPr lang="es-ES" dirty="0" err="1" smtClean="0">
                <a:solidFill>
                  <a:schemeClr val="bg1">
                    <a:lumMod val="95000"/>
                    <a:lumOff val="5000"/>
                  </a:schemeClr>
                </a:solidFill>
              </a:rPr>
              <a:t>river</a:t>
            </a:r>
            <a:r>
              <a:rPr lang="es-ES" dirty="0" smtClean="0">
                <a:solidFill>
                  <a:schemeClr val="bg1">
                    <a:lumMod val="95000"/>
                    <a:lumOff val="5000"/>
                  </a:schemeClr>
                </a:solidFill>
              </a:rPr>
              <a:t> in Asia, </a:t>
            </a:r>
            <a:r>
              <a:rPr lang="es-ES" dirty="0" err="1" smtClean="0">
                <a:solidFill>
                  <a:schemeClr val="bg1">
                    <a:lumMod val="95000"/>
                    <a:lumOff val="5000"/>
                  </a:schemeClr>
                </a:solidFill>
              </a:rPr>
              <a:t>with</a:t>
            </a:r>
            <a:r>
              <a:rPr lang="es-ES" dirty="0" smtClean="0">
                <a:solidFill>
                  <a:schemeClr val="bg1">
                    <a:lumMod val="95000"/>
                    <a:lumOff val="5000"/>
                  </a:schemeClr>
                </a:solidFill>
              </a:rPr>
              <a:t> a </a:t>
            </a:r>
            <a:r>
              <a:rPr lang="es-ES" dirty="0" err="1" smtClean="0">
                <a:solidFill>
                  <a:schemeClr val="bg1">
                    <a:lumMod val="95000"/>
                    <a:lumOff val="5000"/>
                  </a:schemeClr>
                </a:solidFill>
              </a:rPr>
              <a:t>length</a:t>
            </a:r>
            <a:r>
              <a:rPr lang="es-ES" dirty="0" smtClean="0">
                <a:solidFill>
                  <a:schemeClr val="bg1">
                    <a:lumMod val="95000"/>
                    <a:lumOff val="5000"/>
                  </a:schemeClr>
                </a:solidFill>
              </a:rPr>
              <a:t> of 5,464 Km. </a:t>
            </a:r>
            <a:r>
              <a:rPr lang="es-ES" dirty="0" err="1" smtClean="0">
                <a:solidFill>
                  <a:schemeClr val="bg1">
                    <a:lumMod val="95000"/>
                    <a:lumOff val="5000"/>
                  </a:schemeClr>
                </a:solidFill>
              </a:rPr>
              <a:t>It</a:t>
            </a:r>
            <a:r>
              <a:rPr lang="es-ES" dirty="0" smtClean="0">
                <a:solidFill>
                  <a:schemeClr val="bg1">
                    <a:lumMod val="95000"/>
                    <a:lumOff val="5000"/>
                  </a:schemeClr>
                </a:solidFill>
              </a:rPr>
              <a:t> </a:t>
            </a:r>
            <a:r>
              <a:rPr lang="es-ES" dirty="0" err="1" smtClean="0">
                <a:solidFill>
                  <a:schemeClr val="bg1">
                    <a:lumMod val="95000"/>
                    <a:lumOff val="5000"/>
                  </a:schemeClr>
                </a:solidFill>
              </a:rPr>
              <a:t>flows</a:t>
            </a:r>
            <a:r>
              <a:rPr lang="es-ES" dirty="0" smtClean="0">
                <a:solidFill>
                  <a:schemeClr val="bg1">
                    <a:lumMod val="95000"/>
                    <a:lumOff val="5000"/>
                  </a:schemeClr>
                </a:solidFill>
              </a:rPr>
              <a:t> </a:t>
            </a:r>
            <a:r>
              <a:rPr lang="es-ES" dirty="0" err="1" smtClean="0">
                <a:solidFill>
                  <a:schemeClr val="bg1">
                    <a:lumMod val="95000"/>
                    <a:lumOff val="5000"/>
                  </a:schemeClr>
                </a:solidFill>
              </a:rPr>
              <a:t>through</a:t>
            </a:r>
            <a:r>
              <a:rPr lang="es-ES" dirty="0" smtClean="0">
                <a:solidFill>
                  <a:schemeClr val="bg1">
                    <a:lumMod val="95000"/>
                    <a:lumOff val="5000"/>
                  </a:schemeClr>
                </a:solidFill>
              </a:rPr>
              <a:t> </a:t>
            </a:r>
            <a:r>
              <a:rPr lang="es-ES" dirty="0" err="1" smtClean="0">
                <a:solidFill>
                  <a:schemeClr val="bg1">
                    <a:lumMod val="95000"/>
                    <a:lumOff val="5000"/>
                  </a:schemeClr>
                </a:solidFill>
              </a:rPr>
              <a:t>nine</a:t>
            </a:r>
            <a:r>
              <a:rPr lang="es-ES" dirty="0" smtClean="0">
                <a:solidFill>
                  <a:schemeClr val="bg1">
                    <a:lumMod val="95000"/>
                    <a:lumOff val="5000"/>
                  </a:schemeClr>
                </a:solidFill>
              </a:rPr>
              <a:t> </a:t>
            </a:r>
            <a:r>
              <a:rPr lang="es-ES" dirty="0" err="1" smtClean="0">
                <a:solidFill>
                  <a:schemeClr val="bg1">
                    <a:lumMod val="95000"/>
                    <a:lumOff val="5000"/>
                  </a:schemeClr>
                </a:solidFill>
              </a:rPr>
              <a:t>Chinese</a:t>
            </a:r>
            <a:r>
              <a:rPr lang="es-ES" dirty="0" smtClean="0">
                <a:solidFill>
                  <a:schemeClr val="bg1">
                    <a:lumMod val="95000"/>
                    <a:lumOff val="5000"/>
                  </a:schemeClr>
                </a:solidFill>
              </a:rPr>
              <a:t> </a:t>
            </a:r>
            <a:r>
              <a:rPr lang="es-ES" dirty="0" err="1" smtClean="0">
                <a:solidFill>
                  <a:schemeClr val="bg1">
                    <a:lumMod val="95000"/>
                    <a:lumOff val="5000"/>
                  </a:schemeClr>
                </a:solidFill>
              </a:rPr>
              <a:t>provinces</a:t>
            </a:r>
            <a:r>
              <a:rPr lang="es-ES" dirty="0" smtClean="0">
                <a:solidFill>
                  <a:schemeClr val="bg1">
                    <a:lumMod val="95000"/>
                    <a:lumOff val="5000"/>
                  </a:schemeClr>
                </a:solidFill>
              </a:rPr>
              <a:t> and </a:t>
            </a:r>
            <a:r>
              <a:rPr lang="es-ES" dirty="0" err="1" smtClean="0">
                <a:solidFill>
                  <a:schemeClr val="bg1">
                    <a:lumMod val="95000"/>
                    <a:lumOff val="5000"/>
                  </a:schemeClr>
                </a:solidFill>
              </a:rPr>
              <a:t>empties</a:t>
            </a:r>
            <a:r>
              <a:rPr lang="es-ES" dirty="0" smtClean="0">
                <a:solidFill>
                  <a:schemeClr val="bg1">
                    <a:lumMod val="95000"/>
                    <a:lumOff val="5000"/>
                  </a:schemeClr>
                </a:solidFill>
              </a:rPr>
              <a:t> </a:t>
            </a:r>
            <a:r>
              <a:rPr lang="es-ES" dirty="0" err="1" smtClean="0">
                <a:solidFill>
                  <a:schemeClr val="bg1">
                    <a:lumMod val="95000"/>
                    <a:lumOff val="5000"/>
                  </a:schemeClr>
                </a:solidFill>
              </a:rPr>
              <a:t>into</a:t>
            </a:r>
            <a:r>
              <a:rPr lang="es-ES" dirty="0" smtClean="0">
                <a:solidFill>
                  <a:schemeClr val="bg1">
                    <a:lumMod val="95000"/>
                    <a:lumOff val="5000"/>
                  </a:schemeClr>
                </a:solidFill>
              </a:rPr>
              <a:t> </a:t>
            </a:r>
            <a:r>
              <a:rPr lang="es-ES" dirty="0" err="1" smtClean="0">
                <a:solidFill>
                  <a:schemeClr val="bg1">
                    <a:lumMod val="95000"/>
                    <a:lumOff val="5000"/>
                  </a:schemeClr>
                </a:solidFill>
              </a:rPr>
              <a:t>Bohai</a:t>
            </a:r>
            <a:r>
              <a:rPr lang="es-ES" dirty="0" smtClean="0">
                <a:solidFill>
                  <a:schemeClr val="bg1">
                    <a:lumMod val="95000"/>
                    <a:lumOff val="5000"/>
                  </a:schemeClr>
                </a:solidFill>
              </a:rPr>
              <a:t> Sea. </a:t>
            </a:r>
            <a:r>
              <a:rPr lang="es-ES" dirty="0" err="1" smtClean="0">
                <a:solidFill>
                  <a:schemeClr val="bg1">
                    <a:lumMod val="95000"/>
                    <a:lumOff val="5000"/>
                  </a:schemeClr>
                </a:solidFill>
              </a:rPr>
              <a:t>It’s</a:t>
            </a:r>
            <a:r>
              <a:rPr lang="es-ES" dirty="0" smtClean="0">
                <a:solidFill>
                  <a:schemeClr val="bg1">
                    <a:lumMod val="95000"/>
                    <a:lumOff val="5000"/>
                  </a:schemeClr>
                </a:solidFill>
              </a:rPr>
              <a:t> </a:t>
            </a:r>
            <a:r>
              <a:rPr lang="es-ES" dirty="0" err="1" smtClean="0">
                <a:solidFill>
                  <a:schemeClr val="bg1">
                    <a:lumMod val="95000"/>
                    <a:lumOff val="5000"/>
                  </a:schemeClr>
                </a:solidFill>
              </a:rPr>
              <a:t>known</a:t>
            </a:r>
            <a:r>
              <a:rPr lang="es-ES" dirty="0" smtClean="0">
                <a:solidFill>
                  <a:schemeClr val="bg1">
                    <a:lumMod val="95000"/>
                    <a:lumOff val="5000"/>
                  </a:schemeClr>
                </a:solidFill>
              </a:rPr>
              <a:t> as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cradle</a:t>
            </a:r>
            <a:r>
              <a:rPr lang="es-ES" dirty="0" smtClean="0">
                <a:solidFill>
                  <a:schemeClr val="bg1">
                    <a:lumMod val="95000"/>
                    <a:lumOff val="5000"/>
                  </a:schemeClr>
                </a:solidFill>
              </a:rPr>
              <a:t> of </a:t>
            </a:r>
            <a:r>
              <a:rPr lang="es-ES" dirty="0" err="1" smtClean="0">
                <a:solidFill>
                  <a:schemeClr val="bg1">
                    <a:lumMod val="95000"/>
                    <a:lumOff val="5000"/>
                  </a:schemeClr>
                </a:solidFill>
              </a:rPr>
              <a:t>Chinese</a:t>
            </a:r>
            <a:r>
              <a:rPr lang="es-ES" dirty="0" smtClean="0">
                <a:solidFill>
                  <a:schemeClr val="bg1">
                    <a:lumMod val="95000"/>
                    <a:lumOff val="5000"/>
                  </a:schemeClr>
                </a:solidFill>
              </a:rPr>
              <a:t> </a:t>
            </a:r>
            <a:r>
              <a:rPr lang="es-ES" dirty="0" err="1" smtClean="0">
                <a:solidFill>
                  <a:schemeClr val="bg1">
                    <a:lumMod val="95000"/>
                    <a:lumOff val="5000"/>
                  </a:schemeClr>
                </a:solidFill>
              </a:rPr>
              <a:t>civilisation</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yellow</a:t>
            </a:r>
            <a:r>
              <a:rPr lang="es-ES" dirty="0" smtClean="0">
                <a:solidFill>
                  <a:schemeClr val="bg1">
                    <a:lumMod val="95000"/>
                    <a:lumOff val="5000"/>
                  </a:schemeClr>
                </a:solidFill>
              </a:rPr>
              <a:t> </a:t>
            </a:r>
            <a:r>
              <a:rPr lang="es-ES" dirty="0" err="1" smtClean="0">
                <a:solidFill>
                  <a:schemeClr val="bg1">
                    <a:lumMod val="95000"/>
                    <a:lumOff val="5000"/>
                  </a:schemeClr>
                </a:solidFill>
              </a:rPr>
              <a:t>name</a:t>
            </a:r>
            <a:r>
              <a:rPr lang="es-ES" dirty="0" smtClean="0">
                <a:solidFill>
                  <a:schemeClr val="bg1">
                    <a:lumMod val="95000"/>
                    <a:lumOff val="5000"/>
                  </a:schemeClr>
                </a:solidFill>
              </a:rPr>
              <a:t> </a:t>
            </a:r>
            <a:r>
              <a:rPr lang="es-ES" dirty="0" err="1" smtClean="0">
                <a:solidFill>
                  <a:schemeClr val="bg1">
                    <a:lumMod val="95000"/>
                    <a:lumOff val="5000"/>
                  </a:schemeClr>
                </a:solidFill>
              </a:rPr>
              <a:t>is</a:t>
            </a:r>
            <a:r>
              <a:rPr lang="es-ES" dirty="0" smtClean="0">
                <a:solidFill>
                  <a:schemeClr val="bg1">
                    <a:lumMod val="95000"/>
                    <a:lumOff val="5000"/>
                  </a:schemeClr>
                </a:solidFill>
              </a:rPr>
              <a:t> </a:t>
            </a:r>
            <a:r>
              <a:rPr lang="es-ES" dirty="0" err="1" smtClean="0">
                <a:solidFill>
                  <a:schemeClr val="bg1">
                    <a:lumMod val="95000"/>
                    <a:lumOff val="5000"/>
                  </a:schemeClr>
                </a:solidFill>
              </a:rPr>
              <a:t>due</a:t>
            </a:r>
            <a:r>
              <a:rPr lang="es-ES" dirty="0" smtClean="0">
                <a:solidFill>
                  <a:schemeClr val="bg1">
                    <a:lumMod val="95000"/>
                    <a:lumOff val="5000"/>
                  </a:schemeClr>
                </a:solidFill>
              </a:rPr>
              <a:t> </a:t>
            </a:r>
            <a:r>
              <a:rPr lang="es-ES" dirty="0" err="1" smtClean="0">
                <a:solidFill>
                  <a:schemeClr val="bg1">
                    <a:lumMod val="95000"/>
                    <a:lumOff val="5000"/>
                  </a:schemeClr>
                </a:solidFill>
              </a:rPr>
              <a:t>to</a:t>
            </a:r>
            <a:r>
              <a:rPr lang="es-ES" dirty="0" smtClean="0">
                <a:solidFill>
                  <a:schemeClr val="bg1">
                    <a:lumMod val="95000"/>
                    <a:lumOff val="5000"/>
                  </a:schemeClr>
                </a:solidFill>
              </a:rPr>
              <a:t> </a:t>
            </a:r>
            <a:r>
              <a:rPr lang="en-US" dirty="0" smtClean="0">
                <a:solidFill>
                  <a:schemeClr val="bg1">
                    <a:lumMod val="95000"/>
                    <a:lumOff val="5000"/>
                  </a:schemeClr>
                </a:solidFill>
              </a:rPr>
              <a:t>color of the muddy water in the lower course of the river</a:t>
            </a:r>
            <a:endParaRPr lang="es-ES" dirty="0">
              <a:solidFill>
                <a:schemeClr val="bg1">
                  <a:lumMod val="95000"/>
                  <a:lumOff val="5000"/>
                </a:schemeClr>
              </a:solidFill>
            </a:endParaRPr>
          </a:p>
        </p:txBody>
      </p:sp>
      <p:pic>
        <p:nvPicPr>
          <p:cNvPr id="2050" name="Picture 2" descr="http://diccionarioimagenes.com/wp-content/uploads/2014/08/rio-amarrilllo.png"/>
          <p:cNvPicPr>
            <a:picLocks noChangeAspect="1" noChangeArrowheads="1"/>
          </p:cNvPicPr>
          <p:nvPr/>
        </p:nvPicPr>
        <p:blipFill>
          <a:blip r:embed="rId2" cstate="email">
            <a:lum/>
          </a:blip>
          <a:srcRect/>
          <a:stretch>
            <a:fillRect/>
          </a:stretch>
        </p:blipFill>
        <p:spPr bwMode="auto">
          <a:xfrm>
            <a:off x="0" y="409228"/>
            <a:ext cx="4429125" cy="2247900"/>
          </a:xfrm>
          <a:prstGeom prst="rect">
            <a:avLst/>
          </a:prstGeom>
          <a:ln>
            <a:noFill/>
          </a:ln>
          <a:effectLst>
            <a:outerShdw blurRad="292100" dist="139700" dir="2700000" algn="tl" rotWithShape="0">
              <a:srgbClr val="333333">
                <a:alpha val="65000"/>
              </a:srgbClr>
            </a:outerShdw>
          </a:effectLst>
        </p:spPr>
      </p:pic>
      <p:pic>
        <p:nvPicPr>
          <p:cNvPr id="2052" name="Picture 4" descr="https://encrypted-tbn3.gstatic.com/images?q=tbn:ANd9GcS-bD7RbUT9pibybibFGrjlIhsBIiotTdJRYzOovn6BeNLFurAUtg"/>
          <p:cNvPicPr>
            <a:picLocks noChangeAspect="1" noChangeArrowheads="1"/>
          </p:cNvPicPr>
          <p:nvPr/>
        </p:nvPicPr>
        <p:blipFill>
          <a:blip r:embed="rId3" cstate="email">
            <a:lum contrast="20000"/>
          </a:blip>
          <a:srcRect/>
          <a:stretch>
            <a:fillRect/>
          </a:stretch>
        </p:blipFill>
        <p:spPr bwMode="auto">
          <a:xfrm>
            <a:off x="0" y="2767954"/>
            <a:ext cx="4439704" cy="294704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Lanzhou von Westen.jpg"/>
          <p:cNvPicPr>
            <a:picLocks noChangeAspect="1" noChangeArrowheads="1"/>
          </p:cNvPicPr>
          <p:nvPr/>
        </p:nvPicPr>
        <p:blipFill>
          <a:blip r:embed="rId2" cstate="email">
            <a:lum contrast="10000"/>
          </a:blip>
          <a:srcRect l="13260" b="8747"/>
          <a:stretch>
            <a:fillRect/>
          </a:stretch>
        </p:blipFill>
        <p:spPr bwMode="auto">
          <a:xfrm>
            <a:off x="0" y="193204"/>
            <a:ext cx="4288605" cy="3006151"/>
          </a:xfrm>
          <a:prstGeom prst="rect">
            <a:avLst/>
          </a:prstGeom>
          <a:ln>
            <a:noFill/>
          </a:ln>
          <a:effectLst>
            <a:outerShdw blurRad="292100" dist="139700" dir="2700000" algn="tl" rotWithShape="0">
              <a:srgbClr val="333333">
                <a:alpha val="65000"/>
              </a:srgbClr>
            </a:outerShdw>
          </a:effectLst>
        </p:spPr>
      </p:pic>
      <p:sp>
        <p:nvSpPr>
          <p:cNvPr id="3" name="2 Rectángulo"/>
          <p:cNvSpPr/>
          <p:nvPr/>
        </p:nvSpPr>
        <p:spPr>
          <a:xfrm>
            <a:off x="179512" y="3217540"/>
            <a:ext cx="3794720" cy="432048"/>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bg1">
                    <a:lumMod val="95000"/>
                    <a:lumOff val="5000"/>
                  </a:schemeClr>
                </a:solidFill>
              </a:rPr>
              <a:t>Yellow</a:t>
            </a:r>
            <a:r>
              <a:rPr lang="es-ES" dirty="0" smtClean="0">
                <a:solidFill>
                  <a:schemeClr val="bg1">
                    <a:lumMod val="95000"/>
                    <a:lumOff val="5000"/>
                  </a:schemeClr>
                </a:solidFill>
              </a:rPr>
              <a:t> </a:t>
            </a:r>
            <a:r>
              <a:rPr lang="es-ES" dirty="0" err="1" smtClean="0">
                <a:solidFill>
                  <a:schemeClr val="bg1">
                    <a:lumMod val="95000"/>
                    <a:lumOff val="5000"/>
                  </a:schemeClr>
                </a:solidFill>
              </a:rPr>
              <a:t>River</a:t>
            </a:r>
            <a:r>
              <a:rPr lang="es-ES" dirty="0" smtClean="0">
                <a:solidFill>
                  <a:schemeClr val="bg1">
                    <a:lumMod val="95000"/>
                    <a:lumOff val="5000"/>
                  </a:schemeClr>
                </a:solidFill>
              </a:rPr>
              <a:t> </a:t>
            </a:r>
            <a:r>
              <a:rPr lang="es-ES" dirty="0" err="1" smtClean="0">
                <a:solidFill>
                  <a:schemeClr val="bg1">
                    <a:lumMod val="95000"/>
                    <a:lumOff val="5000"/>
                  </a:schemeClr>
                </a:solidFill>
              </a:rPr>
              <a:t>crossing</a:t>
            </a:r>
            <a:r>
              <a:rPr lang="es-ES" dirty="0" smtClean="0">
                <a:solidFill>
                  <a:schemeClr val="bg1">
                    <a:lumMod val="95000"/>
                    <a:lumOff val="5000"/>
                  </a:schemeClr>
                </a:solidFill>
              </a:rPr>
              <a:t>  Lanzhou</a:t>
            </a:r>
            <a:endParaRPr lang="es-ES" dirty="0">
              <a:solidFill>
                <a:schemeClr val="bg1">
                  <a:lumMod val="95000"/>
                  <a:lumOff val="5000"/>
                </a:schemeClr>
              </a:solidFill>
            </a:endParaRPr>
          </a:p>
        </p:txBody>
      </p:sp>
      <p:pic>
        <p:nvPicPr>
          <p:cNvPr id="1028" name="Picture 4" descr="Desembocadura del río Amarillo"/>
          <p:cNvPicPr>
            <a:picLocks noChangeAspect="1" noChangeArrowheads="1"/>
          </p:cNvPicPr>
          <p:nvPr/>
        </p:nvPicPr>
        <p:blipFill>
          <a:blip r:embed="rId3" cstate="email">
            <a:lum contrast="10000"/>
          </a:blip>
          <a:srcRect/>
          <a:stretch>
            <a:fillRect/>
          </a:stretch>
        </p:blipFill>
        <p:spPr bwMode="auto">
          <a:xfrm>
            <a:off x="4572000" y="0"/>
            <a:ext cx="4572000" cy="5848350"/>
          </a:xfrm>
          <a:prstGeom prst="rect">
            <a:avLst/>
          </a:prstGeom>
          <a:ln>
            <a:noFill/>
          </a:ln>
          <a:effectLst>
            <a:outerShdw blurRad="292100" dist="139700" dir="2700000" algn="tl" rotWithShape="0">
              <a:srgbClr val="333333">
                <a:alpha val="65000"/>
              </a:srgbClr>
            </a:outerShdw>
          </a:effectLst>
        </p:spPr>
      </p:pic>
      <p:sp>
        <p:nvSpPr>
          <p:cNvPr id="5" name="4 Rectángulo"/>
          <p:cNvSpPr/>
          <p:nvPr/>
        </p:nvSpPr>
        <p:spPr>
          <a:xfrm>
            <a:off x="251520" y="4585692"/>
            <a:ext cx="4320480" cy="936104"/>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bg1">
                    <a:lumMod val="95000"/>
                    <a:lumOff val="5000"/>
                  </a:schemeClr>
                </a:solidFill>
              </a:rPr>
              <a:t>Satellite</a:t>
            </a:r>
            <a:r>
              <a:rPr lang="es-ES" dirty="0" smtClean="0">
                <a:solidFill>
                  <a:schemeClr val="bg1">
                    <a:lumMod val="95000"/>
                    <a:lumOff val="5000"/>
                  </a:schemeClr>
                </a:solidFill>
              </a:rPr>
              <a:t> </a:t>
            </a:r>
            <a:r>
              <a:rPr lang="es-ES" dirty="0" err="1" smtClean="0">
                <a:solidFill>
                  <a:schemeClr val="bg1">
                    <a:lumMod val="95000"/>
                    <a:lumOff val="5000"/>
                  </a:schemeClr>
                </a:solidFill>
              </a:rPr>
              <a:t>image</a:t>
            </a:r>
            <a:r>
              <a:rPr lang="es-ES" dirty="0" smtClean="0">
                <a:solidFill>
                  <a:schemeClr val="bg1">
                    <a:lumMod val="95000"/>
                    <a:lumOff val="5000"/>
                  </a:schemeClr>
                </a:solidFill>
              </a:rPr>
              <a:t>. </a:t>
            </a:r>
            <a:r>
              <a:rPr lang="es-ES" dirty="0" err="1" smtClean="0">
                <a:solidFill>
                  <a:schemeClr val="bg1">
                    <a:lumMod val="95000"/>
                    <a:lumOff val="5000"/>
                  </a:schemeClr>
                </a:solidFill>
              </a:rPr>
              <a:t>Yellow</a:t>
            </a:r>
            <a:r>
              <a:rPr lang="es-ES" dirty="0" smtClean="0">
                <a:solidFill>
                  <a:schemeClr val="bg1">
                    <a:lumMod val="95000"/>
                    <a:lumOff val="5000"/>
                  </a:schemeClr>
                </a:solidFill>
              </a:rPr>
              <a:t> </a:t>
            </a:r>
            <a:r>
              <a:rPr lang="es-ES" dirty="0" err="1" smtClean="0">
                <a:solidFill>
                  <a:schemeClr val="bg1">
                    <a:lumMod val="95000"/>
                    <a:lumOff val="5000"/>
                  </a:schemeClr>
                </a:solidFill>
              </a:rPr>
              <a:t>River</a:t>
            </a:r>
            <a:r>
              <a:rPr lang="es-ES" dirty="0" smtClean="0">
                <a:solidFill>
                  <a:schemeClr val="bg1">
                    <a:lumMod val="95000"/>
                    <a:lumOff val="5000"/>
                  </a:schemeClr>
                </a:solidFill>
              </a:rPr>
              <a:t> </a:t>
            </a:r>
            <a:r>
              <a:rPr lang="es-ES" dirty="0" err="1" smtClean="0">
                <a:solidFill>
                  <a:schemeClr val="bg1">
                    <a:lumMod val="95000"/>
                    <a:lumOff val="5000"/>
                  </a:schemeClr>
                </a:solidFill>
              </a:rPr>
              <a:t>emptying</a:t>
            </a:r>
            <a:r>
              <a:rPr lang="es-ES" dirty="0" smtClean="0">
                <a:solidFill>
                  <a:schemeClr val="bg1">
                    <a:lumMod val="95000"/>
                    <a:lumOff val="5000"/>
                  </a:schemeClr>
                </a:solidFill>
              </a:rPr>
              <a:t> </a:t>
            </a:r>
            <a:r>
              <a:rPr lang="es-ES" dirty="0" err="1" smtClean="0">
                <a:solidFill>
                  <a:schemeClr val="bg1">
                    <a:lumMod val="95000"/>
                    <a:lumOff val="5000"/>
                  </a:schemeClr>
                </a:solidFill>
              </a:rPr>
              <a:t>sediments</a:t>
            </a:r>
            <a:r>
              <a:rPr lang="es-ES" dirty="0" smtClean="0">
                <a:solidFill>
                  <a:schemeClr val="bg1">
                    <a:lumMod val="95000"/>
                    <a:lumOff val="5000"/>
                  </a:schemeClr>
                </a:solidFill>
              </a:rPr>
              <a:t> </a:t>
            </a:r>
            <a:r>
              <a:rPr lang="es-ES" dirty="0" err="1" smtClean="0">
                <a:solidFill>
                  <a:schemeClr val="bg1">
                    <a:lumMod val="95000"/>
                    <a:lumOff val="5000"/>
                  </a:schemeClr>
                </a:solidFill>
              </a:rPr>
              <a:t>to</a:t>
            </a:r>
            <a:r>
              <a:rPr lang="es-ES" dirty="0" smtClean="0">
                <a:solidFill>
                  <a:schemeClr val="bg1">
                    <a:lumMod val="95000"/>
                    <a:lumOff val="5000"/>
                  </a:schemeClr>
                </a:solidFill>
              </a:rPr>
              <a:t>   </a:t>
            </a:r>
            <a:r>
              <a:rPr lang="es-ES" dirty="0" err="1" smtClean="0">
                <a:solidFill>
                  <a:schemeClr val="bg1">
                    <a:lumMod val="95000"/>
                    <a:lumOff val="5000"/>
                  </a:schemeClr>
                </a:solidFill>
              </a:rPr>
              <a:t>Bohai</a:t>
            </a:r>
            <a:r>
              <a:rPr lang="es-ES" dirty="0" smtClean="0">
                <a:solidFill>
                  <a:schemeClr val="bg1">
                    <a:lumMod val="95000"/>
                    <a:lumOff val="5000"/>
                  </a:schemeClr>
                </a:solidFill>
              </a:rPr>
              <a:t> Sea.</a:t>
            </a:r>
            <a:endParaRPr lang="es-E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rio amarillo"/>
          <p:cNvPicPr>
            <a:picLocks noChangeAspect="1" noChangeArrowheads="1"/>
          </p:cNvPicPr>
          <p:nvPr/>
        </p:nvPicPr>
        <p:blipFill>
          <a:blip r:embed="rId3" cstate="email"/>
          <a:srcRect/>
          <a:stretch>
            <a:fillRect/>
          </a:stretch>
        </p:blipFill>
        <p:spPr bwMode="auto">
          <a:xfrm>
            <a:off x="0" y="193204"/>
            <a:ext cx="4320480" cy="2865919"/>
          </a:xfrm>
          <a:prstGeom prst="rect">
            <a:avLst/>
          </a:prstGeom>
          <a:ln>
            <a:noFill/>
          </a:ln>
          <a:effectLst>
            <a:outerShdw blurRad="292100" dist="139700" dir="2700000" algn="tl" rotWithShape="0">
              <a:srgbClr val="333333">
                <a:alpha val="65000"/>
              </a:srgbClr>
            </a:outerShdw>
          </a:effectLst>
        </p:spPr>
      </p:pic>
      <p:sp>
        <p:nvSpPr>
          <p:cNvPr id="3" name="2 Rectángulo"/>
          <p:cNvSpPr/>
          <p:nvPr/>
        </p:nvSpPr>
        <p:spPr>
          <a:xfrm>
            <a:off x="251520" y="3577580"/>
            <a:ext cx="8712968" cy="1800200"/>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A37501"/>
                </a:solidFill>
              </a:rPr>
              <a:t>El lavado del río Amarillo. Cada año se limpia de sedimentos inyectando agua a 2.600 metros cúbicos por segundo.</a:t>
            </a:r>
          </a:p>
          <a:p>
            <a:pPr algn="ctr"/>
            <a:endParaRPr lang="es-ES" dirty="0" smtClean="0"/>
          </a:p>
          <a:p>
            <a:pPr algn="ctr"/>
            <a:r>
              <a:rPr lang="es-ES" dirty="0" err="1" smtClean="0">
                <a:solidFill>
                  <a:schemeClr val="bg1">
                    <a:lumMod val="95000"/>
                    <a:lumOff val="5000"/>
                  </a:schemeClr>
                </a:solidFill>
              </a:rPr>
              <a:t>Washing</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Yellow</a:t>
            </a:r>
            <a:r>
              <a:rPr lang="es-ES" dirty="0" smtClean="0">
                <a:solidFill>
                  <a:schemeClr val="bg1">
                    <a:lumMod val="95000"/>
                    <a:lumOff val="5000"/>
                  </a:schemeClr>
                </a:solidFill>
              </a:rPr>
              <a:t> </a:t>
            </a:r>
            <a:r>
              <a:rPr lang="es-ES" dirty="0" err="1" smtClean="0">
                <a:solidFill>
                  <a:schemeClr val="bg1">
                    <a:lumMod val="95000"/>
                    <a:lumOff val="5000"/>
                  </a:schemeClr>
                </a:solidFill>
              </a:rPr>
              <a:t>River</a:t>
            </a:r>
            <a:r>
              <a:rPr lang="es-ES" dirty="0" smtClean="0">
                <a:solidFill>
                  <a:schemeClr val="bg1">
                    <a:lumMod val="95000"/>
                    <a:lumOff val="5000"/>
                  </a:schemeClr>
                </a:solidFill>
              </a:rPr>
              <a:t>. </a:t>
            </a:r>
            <a:r>
              <a:rPr lang="es-ES" dirty="0" err="1" smtClean="0">
                <a:solidFill>
                  <a:schemeClr val="bg1">
                    <a:lumMod val="95000"/>
                    <a:lumOff val="5000"/>
                  </a:schemeClr>
                </a:solidFill>
              </a:rPr>
              <a:t>Every</a:t>
            </a:r>
            <a:r>
              <a:rPr lang="es-ES" dirty="0" smtClean="0">
                <a:solidFill>
                  <a:schemeClr val="bg1">
                    <a:lumMod val="95000"/>
                    <a:lumOff val="5000"/>
                  </a:schemeClr>
                </a:solidFill>
              </a:rPr>
              <a:t> </a:t>
            </a:r>
            <a:r>
              <a:rPr lang="es-ES" dirty="0" err="1" smtClean="0">
                <a:solidFill>
                  <a:schemeClr val="bg1">
                    <a:lumMod val="95000"/>
                    <a:lumOff val="5000"/>
                  </a:schemeClr>
                </a:solidFill>
              </a:rPr>
              <a:t>year</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river</a:t>
            </a:r>
            <a:r>
              <a:rPr lang="es-ES" dirty="0" smtClean="0">
                <a:solidFill>
                  <a:schemeClr val="bg1">
                    <a:lumMod val="95000"/>
                    <a:lumOff val="5000"/>
                  </a:schemeClr>
                </a:solidFill>
              </a:rPr>
              <a:t>  </a:t>
            </a:r>
            <a:r>
              <a:rPr lang="es-ES" dirty="0" err="1" smtClean="0">
                <a:solidFill>
                  <a:schemeClr val="bg1">
                    <a:lumMod val="95000"/>
                    <a:lumOff val="5000"/>
                  </a:schemeClr>
                </a:solidFill>
              </a:rPr>
              <a:t>sediments</a:t>
            </a:r>
            <a:r>
              <a:rPr lang="es-ES" dirty="0" smtClean="0">
                <a:solidFill>
                  <a:schemeClr val="bg1">
                    <a:lumMod val="95000"/>
                    <a:lumOff val="5000"/>
                  </a:schemeClr>
                </a:solidFill>
              </a:rPr>
              <a:t> are </a:t>
            </a:r>
            <a:r>
              <a:rPr lang="es-ES" dirty="0" err="1" smtClean="0">
                <a:solidFill>
                  <a:schemeClr val="bg1">
                    <a:lumMod val="95000"/>
                    <a:lumOff val="5000"/>
                  </a:schemeClr>
                </a:solidFill>
              </a:rPr>
              <a:t>cleaned</a:t>
            </a:r>
            <a:r>
              <a:rPr lang="es-ES" dirty="0" smtClean="0">
                <a:solidFill>
                  <a:schemeClr val="bg1">
                    <a:lumMod val="95000"/>
                    <a:lumOff val="5000"/>
                  </a:schemeClr>
                </a:solidFill>
              </a:rPr>
              <a:t>, </a:t>
            </a:r>
            <a:r>
              <a:rPr lang="es-ES" dirty="0" err="1" smtClean="0">
                <a:solidFill>
                  <a:schemeClr val="bg1">
                    <a:lumMod val="95000"/>
                    <a:lumOff val="5000"/>
                  </a:schemeClr>
                </a:solidFill>
              </a:rPr>
              <a:t>injecting</a:t>
            </a:r>
            <a:r>
              <a:rPr lang="es-ES" dirty="0" smtClean="0">
                <a:solidFill>
                  <a:schemeClr val="bg1">
                    <a:lumMod val="95000"/>
                    <a:lumOff val="5000"/>
                  </a:schemeClr>
                </a:solidFill>
              </a:rPr>
              <a:t> </a:t>
            </a:r>
            <a:r>
              <a:rPr lang="es-ES" dirty="0" err="1" smtClean="0">
                <a:solidFill>
                  <a:schemeClr val="bg1">
                    <a:lumMod val="95000"/>
                    <a:lumOff val="5000"/>
                  </a:schemeClr>
                </a:solidFill>
              </a:rPr>
              <a:t>water</a:t>
            </a:r>
            <a:r>
              <a:rPr lang="es-ES" dirty="0" smtClean="0">
                <a:solidFill>
                  <a:schemeClr val="bg1">
                    <a:lumMod val="95000"/>
                    <a:lumOff val="5000"/>
                  </a:schemeClr>
                </a:solidFill>
              </a:rPr>
              <a:t> at 2,600 </a:t>
            </a:r>
            <a:r>
              <a:rPr lang="es-ES" dirty="0" err="1" smtClean="0">
                <a:solidFill>
                  <a:schemeClr val="bg1">
                    <a:lumMod val="95000"/>
                    <a:lumOff val="5000"/>
                  </a:schemeClr>
                </a:solidFill>
              </a:rPr>
              <a:t>cubic</a:t>
            </a:r>
            <a:r>
              <a:rPr lang="es-ES" dirty="0" smtClean="0">
                <a:solidFill>
                  <a:schemeClr val="bg1">
                    <a:lumMod val="95000"/>
                    <a:lumOff val="5000"/>
                  </a:schemeClr>
                </a:solidFill>
              </a:rPr>
              <a:t> </a:t>
            </a:r>
            <a:r>
              <a:rPr lang="es-ES" dirty="0" err="1" smtClean="0">
                <a:solidFill>
                  <a:schemeClr val="bg1">
                    <a:lumMod val="95000"/>
                    <a:lumOff val="5000"/>
                  </a:schemeClr>
                </a:solidFill>
              </a:rPr>
              <a:t>meters</a:t>
            </a:r>
            <a:r>
              <a:rPr lang="es-ES" dirty="0" smtClean="0">
                <a:solidFill>
                  <a:schemeClr val="bg1">
                    <a:lumMod val="95000"/>
                    <a:lumOff val="5000"/>
                  </a:schemeClr>
                </a:solidFill>
              </a:rPr>
              <a:t> per </a:t>
            </a:r>
            <a:r>
              <a:rPr lang="es-ES" dirty="0" err="1" smtClean="0">
                <a:solidFill>
                  <a:schemeClr val="bg1">
                    <a:lumMod val="95000"/>
                    <a:lumOff val="5000"/>
                  </a:schemeClr>
                </a:solidFill>
              </a:rPr>
              <a:t>second</a:t>
            </a:r>
            <a:r>
              <a:rPr lang="es-ES" dirty="0" smtClean="0">
                <a:solidFill>
                  <a:schemeClr val="bg1">
                    <a:lumMod val="95000"/>
                    <a:lumOff val="5000"/>
                  </a:schemeClr>
                </a:solidFill>
              </a:rPr>
              <a:t>.</a:t>
            </a:r>
            <a:endParaRPr lang="es-ES" dirty="0">
              <a:solidFill>
                <a:schemeClr val="bg1">
                  <a:lumMod val="95000"/>
                  <a:lumOff val="5000"/>
                </a:schemeClr>
              </a:solidFill>
            </a:endParaRPr>
          </a:p>
        </p:txBody>
      </p:sp>
      <p:pic>
        <p:nvPicPr>
          <p:cNvPr id="29700" name="Picture 4" descr="rio amarillo"/>
          <p:cNvPicPr>
            <a:picLocks noChangeAspect="1" noChangeArrowheads="1"/>
          </p:cNvPicPr>
          <p:nvPr/>
        </p:nvPicPr>
        <p:blipFill>
          <a:blip r:embed="rId4" cstate="email">
            <a:lum contrast="10000"/>
          </a:blip>
          <a:srcRect/>
          <a:stretch>
            <a:fillRect/>
          </a:stretch>
        </p:blipFill>
        <p:spPr bwMode="auto">
          <a:xfrm>
            <a:off x="4427984" y="121196"/>
            <a:ext cx="4507533" cy="289984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21196"/>
            <a:ext cx="3888432" cy="864096"/>
          </a:xfrm>
          <a:prstGeom prst="rect">
            <a:avLst/>
          </a:prstGeom>
          <a:solidFill>
            <a:srgbClr val="A37501"/>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p>
          <a:p>
            <a:pPr algn="ctr"/>
            <a:r>
              <a:rPr lang="es-ES" b="1" dirty="0" smtClean="0"/>
              <a:t>RÍO CONGO</a:t>
            </a:r>
          </a:p>
          <a:p>
            <a:pPr algn="ctr"/>
            <a:r>
              <a:rPr lang="es-ES" b="1" dirty="0" smtClean="0"/>
              <a:t>CONGO RIVER</a:t>
            </a:r>
          </a:p>
          <a:p>
            <a:pPr algn="ctr"/>
            <a:endParaRPr lang="es-ES" b="1" dirty="0"/>
          </a:p>
        </p:txBody>
      </p:sp>
      <p:sp>
        <p:nvSpPr>
          <p:cNvPr id="3" name="2 Rectángulo"/>
          <p:cNvSpPr/>
          <p:nvPr/>
        </p:nvSpPr>
        <p:spPr>
          <a:xfrm>
            <a:off x="251520" y="1057300"/>
            <a:ext cx="3888432" cy="4657700"/>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rgbClr val="A37501"/>
                </a:solidFill>
              </a:rPr>
              <a:t>Nace en el Lago </a:t>
            </a:r>
            <a:r>
              <a:rPr lang="es-ES" dirty="0" err="1" smtClean="0">
                <a:solidFill>
                  <a:srgbClr val="A37501"/>
                </a:solidFill>
              </a:rPr>
              <a:t>Bangweulu</a:t>
            </a:r>
            <a:r>
              <a:rPr lang="es-ES" dirty="0" smtClean="0">
                <a:solidFill>
                  <a:srgbClr val="A37501"/>
                </a:solidFill>
              </a:rPr>
              <a:t> y mide  4.380 km. Es el río más profundo, con 220m.  Su primer tramo se conoce como Rio </a:t>
            </a:r>
            <a:r>
              <a:rPr lang="es-ES" dirty="0" err="1" smtClean="0">
                <a:solidFill>
                  <a:srgbClr val="A37501"/>
                </a:solidFill>
              </a:rPr>
              <a:t>Laulaba</a:t>
            </a:r>
            <a:r>
              <a:rPr lang="es-ES" dirty="0" smtClean="0">
                <a:solidFill>
                  <a:srgbClr val="A37501"/>
                </a:solidFill>
              </a:rPr>
              <a:t> y se convierte en el Congo  en los rápidos de </a:t>
            </a:r>
            <a:r>
              <a:rPr lang="es-ES" dirty="0" err="1" smtClean="0">
                <a:solidFill>
                  <a:srgbClr val="A37501"/>
                </a:solidFill>
              </a:rPr>
              <a:t>Boyoma</a:t>
            </a:r>
            <a:r>
              <a:rPr lang="es-ES" dirty="0" smtClean="0">
                <a:solidFill>
                  <a:srgbClr val="A37501"/>
                </a:solidFill>
              </a:rPr>
              <a:t>. Su selva es la mayor después de la del Amazonas. Desemboca en el Océano Atlántico.</a:t>
            </a:r>
          </a:p>
          <a:p>
            <a:pPr algn="just"/>
            <a:endParaRPr lang="es-ES" dirty="0" smtClean="0"/>
          </a:p>
          <a:p>
            <a:pPr algn="just"/>
            <a:r>
              <a:rPr lang="es-ES" dirty="0" err="1" smtClean="0">
                <a:solidFill>
                  <a:schemeClr val="bg1">
                    <a:lumMod val="95000"/>
                    <a:lumOff val="5000"/>
                  </a:schemeClr>
                </a:solidFill>
              </a:rPr>
              <a:t>It’s</a:t>
            </a:r>
            <a:r>
              <a:rPr lang="es-ES" dirty="0" smtClean="0">
                <a:solidFill>
                  <a:schemeClr val="bg1">
                    <a:lumMod val="95000"/>
                    <a:lumOff val="5000"/>
                  </a:schemeClr>
                </a:solidFill>
              </a:rPr>
              <a:t> </a:t>
            </a:r>
            <a:r>
              <a:rPr lang="es-ES" dirty="0" err="1" smtClean="0">
                <a:solidFill>
                  <a:schemeClr val="bg1">
                    <a:lumMod val="95000"/>
                    <a:lumOff val="5000"/>
                  </a:schemeClr>
                </a:solidFill>
              </a:rPr>
              <a:t>born</a:t>
            </a:r>
            <a:r>
              <a:rPr lang="es-ES" dirty="0" smtClean="0">
                <a:solidFill>
                  <a:schemeClr val="bg1">
                    <a:lumMod val="95000"/>
                    <a:lumOff val="5000"/>
                  </a:schemeClr>
                </a:solidFill>
              </a:rPr>
              <a:t> at Lake </a:t>
            </a:r>
            <a:r>
              <a:rPr lang="es-ES" dirty="0" err="1" smtClean="0">
                <a:solidFill>
                  <a:schemeClr val="bg1">
                    <a:lumMod val="95000"/>
                    <a:lumOff val="5000"/>
                  </a:schemeClr>
                </a:solidFill>
              </a:rPr>
              <a:t>Bangweulu</a:t>
            </a:r>
            <a:r>
              <a:rPr lang="es-ES" dirty="0" smtClean="0">
                <a:solidFill>
                  <a:schemeClr val="bg1">
                    <a:lumMod val="95000"/>
                    <a:lumOff val="5000"/>
                  </a:schemeClr>
                </a:solidFill>
              </a:rPr>
              <a:t> and </a:t>
            </a:r>
            <a:r>
              <a:rPr lang="es-ES" dirty="0" err="1" smtClean="0">
                <a:solidFill>
                  <a:schemeClr val="bg1">
                    <a:lumMod val="95000"/>
                    <a:lumOff val="5000"/>
                  </a:schemeClr>
                </a:solidFill>
              </a:rPr>
              <a:t>it’s</a:t>
            </a:r>
            <a:r>
              <a:rPr lang="es-ES" dirty="0" smtClean="0">
                <a:solidFill>
                  <a:schemeClr val="bg1">
                    <a:lumMod val="95000"/>
                    <a:lumOff val="5000"/>
                  </a:schemeClr>
                </a:solidFill>
              </a:rPr>
              <a:t> 4,380 km </a:t>
            </a:r>
            <a:r>
              <a:rPr lang="es-ES" dirty="0" err="1" smtClean="0">
                <a:solidFill>
                  <a:schemeClr val="bg1">
                    <a:lumMod val="95000"/>
                    <a:lumOff val="5000"/>
                  </a:schemeClr>
                </a:solidFill>
              </a:rPr>
              <a:t>long</a:t>
            </a:r>
            <a:r>
              <a:rPr lang="es-ES" dirty="0" smtClean="0">
                <a:solidFill>
                  <a:schemeClr val="bg1">
                    <a:lumMod val="95000"/>
                    <a:lumOff val="5000"/>
                  </a:schemeClr>
                </a:solidFill>
              </a:rPr>
              <a:t>. </a:t>
            </a:r>
            <a:r>
              <a:rPr lang="es-ES" dirty="0" err="1" smtClean="0">
                <a:solidFill>
                  <a:schemeClr val="bg1">
                    <a:lumMod val="95000"/>
                    <a:lumOff val="5000"/>
                  </a:schemeClr>
                </a:solidFill>
              </a:rPr>
              <a:t>It’s</a:t>
            </a:r>
            <a:r>
              <a:rPr lang="es-ES" dirty="0" smtClean="0">
                <a:solidFill>
                  <a:schemeClr val="bg1">
                    <a:lumMod val="95000"/>
                    <a:lumOff val="5000"/>
                  </a:schemeClr>
                </a:solidFill>
              </a:rPr>
              <a:t> </a:t>
            </a:r>
            <a:r>
              <a:rPr lang="es-ES" dirty="0" err="1" smtClean="0">
                <a:solidFill>
                  <a:schemeClr val="bg1">
                    <a:lumMod val="95000"/>
                    <a:lumOff val="5000"/>
                  </a:schemeClr>
                </a:solidFill>
              </a:rPr>
              <a:t>also</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world’s</a:t>
            </a:r>
            <a:r>
              <a:rPr lang="es-ES" dirty="0" smtClean="0">
                <a:solidFill>
                  <a:schemeClr val="bg1">
                    <a:lumMod val="95000"/>
                    <a:lumOff val="5000"/>
                  </a:schemeClr>
                </a:solidFill>
              </a:rPr>
              <a:t> </a:t>
            </a:r>
            <a:r>
              <a:rPr lang="es-ES" dirty="0" err="1" smtClean="0">
                <a:solidFill>
                  <a:schemeClr val="bg1">
                    <a:lumMod val="95000"/>
                    <a:lumOff val="5000"/>
                  </a:schemeClr>
                </a:solidFill>
              </a:rPr>
              <a:t>deepest</a:t>
            </a:r>
            <a:r>
              <a:rPr lang="es-ES" dirty="0" smtClean="0">
                <a:solidFill>
                  <a:schemeClr val="bg1">
                    <a:lumMod val="95000"/>
                    <a:lumOff val="5000"/>
                  </a:schemeClr>
                </a:solidFill>
              </a:rPr>
              <a:t> </a:t>
            </a:r>
            <a:r>
              <a:rPr lang="es-ES" dirty="0" err="1" smtClean="0">
                <a:solidFill>
                  <a:schemeClr val="bg1">
                    <a:lumMod val="95000"/>
                    <a:lumOff val="5000"/>
                  </a:schemeClr>
                </a:solidFill>
              </a:rPr>
              <a:t>river</a:t>
            </a:r>
            <a:r>
              <a:rPr lang="es-ES" dirty="0" smtClean="0">
                <a:solidFill>
                  <a:schemeClr val="bg1">
                    <a:lumMod val="95000"/>
                    <a:lumOff val="5000"/>
                  </a:schemeClr>
                </a:solidFill>
              </a:rPr>
              <a:t> </a:t>
            </a:r>
            <a:r>
              <a:rPr lang="es-ES" dirty="0" err="1" smtClean="0">
                <a:solidFill>
                  <a:schemeClr val="bg1">
                    <a:lumMod val="95000"/>
                    <a:lumOff val="5000"/>
                  </a:schemeClr>
                </a:solidFill>
              </a:rPr>
              <a:t>with</a:t>
            </a:r>
            <a:r>
              <a:rPr lang="es-ES" dirty="0" smtClean="0">
                <a:solidFill>
                  <a:schemeClr val="bg1">
                    <a:lumMod val="95000"/>
                    <a:lumOff val="5000"/>
                  </a:schemeClr>
                </a:solidFill>
              </a:rPr>
              <a:t> 200 m  </a:t>
            </a:r>
            <a:r>
              <a:rPr lang="es-ES" dirty="0" err="1" smtClean="0">
                <a:solidFill>
                  <a:schemeClr val="bg1">
                    <a:lumMod val="95000"/>
                    <a:lumOff val="5000"/>
                  </a:schemeClr>
                </a:solidFill>
              </a:rPr>
              <a:t>or</a:t>
            </a:r>
            <a:r>
              <a:rPr lang="es-ES" dirty="0" smtClean="0">
                <a:solidFill>
                  <a:schemeClr val="bg1">
                    <a:lumMod val="95000"/>
                    <a:lumOff val="5000"/>
                  </a:schemeClr>
                </a:solidFill>
              </a:rPr>
              <a:t>  720ft. </a:t>
            </a:r>
            <a:r>
              <a:rPr lang="es-ES" dirty="0" err="1" smtClean="0">
                <a:solidFill>
                  <a:schemeClr val="bg1">
                    <a:lumMod val="95000"/>
                    <a:lumOff val="5000"/>
                  </a:schemeClr>
                </a:solidFill>
              </a:rPr>
              <a:t>It’s</a:t>
            </a:r>
            <a:r>
              <a:rPr lang="es-ES" dirty="0" smtClean="0">
                <a:solidFill>
                  <a:schemeClr val="bg1">
                    <a:lumMod val="95000"/>
                    <a:lumOff val="5000"/>
                  </a:schemeClr>
                </a:solidFill>
              </a:rPr>
              <a:t> </a:t>
            </a:r>
            <a:r>
              <a:rPr lang="es-ES" dirty="0" err="1" smtClean="0">
                <a:solidFill>
                  <a:schemeClr val="bg1">
                    <a:lumMod val="95000"/>
                    <a:lumOff val="5000"/>
                  </a:schemeClr>
                </a:solidFill>
              </a:rPr>
              <a:t>known</a:t>
            </a:r>
            <a:r>
              <a:rPr lang="es-ES" dirty="0" smtClean="0">
                <a:solidFill>
                  <a:schemeClr val="bg1">
                    <a:lumMod val="95000"/>
                    <a:lumOff val="5000"/>
                  </a:schemeClr>
                </a:solidFill>
              </a:rPr>
              <a:t> as </a:t>
            </a:r>
            <a:r>
              <a:rPr lang="es-ES" dirty="0" err="1" smtClean="0">
                <a:solidFill>
                  <a:schemeClr val="bg1">
                    <a:lumMod val="95000"/>
                    <a:lumOff val="5000"/>
                  </a:schemeClr>
                </a:solidFill>
              </a:rPr>
              <a:t>Lualaba</a:t>
            </a:r>
            <a:r>
              <a:rPr lang="es-ES" dirty="0" smtClean="0">
                <a:solidFill>
                  <a:schemeClr val="bg1">
                    <a:lumMod val="95000"/>
                    <a:lumOff val="5000"/>
                  </a:schemeClr>
                </a:solidFill>
              </a:rPr>
              <a:t> </a:t>
            </a:r>
            <a:r>
              <a:rPr lang="es-ES" dirty="0" err="1" smtClean="0">
                <a:solidFill>
                  <a:schemeClr val="bg1">
                    <a:lumMod val="95000"/>
                    <a:lumOff val="5000"/>
                  </a:schemeClr>
                </a:solidFill>
              </a:rPr>
              <a:t>River</a:t>
            </a:r>
            <a:r>
              <a:rPr lang="es-ES" dirty="0" smtClean="0">
                <a:solidFill>
                  <a:schemeClr val="bg1">
                    <a:lumMod val="95000"/>
                    <a:lumOff val="5000"/>
                  </a:schemeClr>
                </a:solidFill>
              </a:rPr>
              <a:t> and </a:t>
            </a:r>
            <a:r>
              <a:rPr lang="es-ES" dirty="0" err="1" smtClean="0">
                <a:solidFill>
                  <a:schemeClr val="bg1">
                    <a:lumMod val="95000"/>
                    <a:lumOff val="5000"/>
                  </a:schemeClr>
                </a:solidFill>
              </a:rPr>
              <a:t>turns</a:t>
            </a:r>
            <a:r>
              <a:rPr lang="es-ES" dirty="0" smtClean="0">
                <a:solidFill>
                  <a:schemeClr val="bg1">
                    <a:lumMod val="95000"/>
                    <a:lumOff val="5000"/>
                  </a:schemeClr>
                </a:solidFill>
              </a:rPr>
              <a:t> </a:t>
            </a:r>
            <a:r>
              <a:rPr lang="es-ES" dirty="0" err="1" smtClean="0">
                <a:solidFill>
                  <a:schemeClr val="bg1">
                    <a:lumMod val="95000"/>
                    <a:lumOff val="5000"/>
                  </a:schemeClr>
                </a:solidFill>
              </a:rPr>
              <a:t>into</a:t>
            </a:r>
            <a:r>
              <a:rPr lang="es-ES" dirty="0" smtClean="0">
                <a:solidFill>
                  <a:schemeClr val="bg1">
                    <a:lumMod val="95000"/>
                    <a:lumOff val="5000"/>
                  </a:schemeClr>
                </a:solidFill>
              </a:rPr>
              <a:t> Congo </a:t>
            </a:r>
            <a:r>
              <a:rPr lang="es-ES" dirty="0" err="1" smtClean="0">
                <a:solidFill>
                  <a:schemeClr val="bg1">
                    <a:lumMod val="95000"/>
                    <a:lumOff val="5000"/>
                  </a:schemeClr>
                </a:solidFill>
              </a:rPr>
              <a:t>after</a:t>
            </a:r>
            <a:r>
              <a:rPr lang="es-ES" dirty="0" smtClean="0">
                <a:solidFill>
                  <a:schemeClr val="bg1">
                    <a:lumMod val="95000"/>
                    <a:lumOff val="5000"/>
                  </a:schemeClr>
                </a:solidFill>
              </a:rPr>
              <a:t> </a:t>
            </a:r>
            <a:r>
              <a:rPr lang="es-ES" dirty="0" err="1" smtClean="0">
                <a:solidFill>
                  <a:schemeClr val="bg1">
                    <a:lumMod val="95000"/>
                    <a:lumOff val="5000"/>
                  </a:schemeClr>
                </a:solidFill>
              </a:rPr>
              <a:t>Boyoma</a:t>
            </a:r>
            <a:r>
              <a:rPr lang="es-ES" dirty="0" smtClean="0">
                <a:solidFill>
                  <a:schemeClr val="bg1">
                    <a:lumMod val="95000"/>
                    <a:lumOff val="5000"/>
                  </a:schemeClr>
                </a:solidFill>
              </a:rPr>
              <a:t>  </a:t>
            </a:r>
            <a:r>
              <a:rPr lang="es-ES" dirty="0" err="1" smtClean="0">
                <a:solidFill>
                  <a:schemeClr val="bg1">
                    <a:lumMod val="95000"/>
                    <a:lumOff val="5000"/>
                  </a:schemeClr>
                </a:solidFill>
              </a:rPr>
              <a:t>or</a:t>
            </a:r>
            <a:r>
              <a:rPr lang="es-ES" dirty="0" smtClean="0">
                <a:solidFill>
                  <a:schemeClr val="bg1">
                    <a:lumMod val="95000"/>
                    <a:lumOff val="5000"/>
                  </a:schemeClr>
                </a:solidFill>
              </a:rPr>
              <a:t> Stanley Falls. </a:t>
            </a:r>
            <a:r>
              <a:rPr lang="es-ES" dirty="0" err="1" smtClean="0">
                <a:solidFill>
                  <a:schemeClr val="bg1">
                    <a:lumMod val="95000"/>
                    <a:lumOff val="5000"/>
                  </a:schemeClr>
                </a:solidFill>
              </a:rPr>
              <a:t>Its</a:t>
            </a:r>
            <a:r>
              <a:rPr lang="es-ES" dirty="0" smtClean="0">
                <a:solidFill>
                  <a:schemeClr val="bg1">
                    <a:lumMod val="95000"/>
                    <a:lumOff val="5000"/>
                  </a:schemeClr>
                </a:solidFill>
              </a:rPr>
              <a:t> </a:t>
            </a:r>
            <a:r>
              <a:rPr lang="es-ES" dirty="0" err="1" smtClean="0">
                <a:solidFill>
                  <a:schemeClr val="bg1">
                    <a:lumMod val="95000"/>
                    <a:lumOff val="5000"/>
                  </a:schemeClr>
                </a:solidFill>
              </a:rPr>
              <a:t>forest</a:t>
            </a:r>
            <a:r>
              <a:rPr lang="es-ES" dirty="0" smtClean="0">
                <a:solidFill>
                  <a:schemeClr val="bg1">
                    <a:lumMod val="95000"/>
                    <a:lumOff val="5000"/>
                  </a:schemeClr>
                </a:solidFill>
              </a:rPr>
              <a:t> </a:t>
            </a:r>
            <a:r>
              <a:rPr lang="es-ES" dirty="0" err="1" smtClean="0">
                <a:solidFill>
                  <a:schemeClr val="bg1">
                    <a:lumMod val="95000"/>
                    <a:lumOff val="5000"/>
                  </a:schemeClr>
                </a:solidFill>
              </a:rPr>
              <a:t>is</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largest</a:t>
            </a:r>
            <a:r>
              <a:rPr lang="es-ES" dirty="0" smtClean="0">
                <a:solidFill>
                  <a:schemeClr val="bg1">
                    <a:lumMod val="95000"/>
                    <a:lumOff val="5000"/>
                  </a:schemeClr>
                </a:solidFill>
              </a:rPr>
              <a:t> </a:t>
            </a:r>
            <a:r>
              <a:rPr lang="es-ES" dirty="0" err="1" smtClean="0">
                <a:solidFill>
                  <a:schemeClr val="bg1">
                    <a:lumMod val="95000"/>
                    <a:lumOff val="5000"/>
                  </a:schemeClr>
                </a:solidFill>
              </a:rPr>
              <a:t>after</a:t>
            </a:r>
            <a:r>
              <a:rPr lang="es-ES" dirty="0" smtClean="0">
                <a:solidFill>
                  <a:schemeClr val="bg1">
                    <a:lumMod val="95000"/>
                    <a:lumOff val="5000"/>
                  </a:schemeClr>
                </a:solidFill>
              </a:rPr>
              <a:t> Amazon </a:t>
            </a:r>
            <a:r>
              <a:rPr lang="es-ES" dirty="0" err="1" smtClean="0">
                <a:solidFill>
                  <a:schemeClr val="bg1">
                    <a:lumMod val="95000"/>
                    <a:lumOff val="5000"/>
                  </a:schemeClr>
                </a:solidFill>
              </a:rPr>
              <a:t>forest</a:t>
            </a:r>
            <a:r>
              <a:rPr lang="es-ES" dirty="0" smtClean="0">
                <a:solidFill>
                  <a:schemeClr val="bg1">
                    <a:lumMod val="95000"/>
                    <a:lumOff val="5000"/>
                  </a:schemeClr>
                </a:solidFill>
              </a:rPr>
              <a:t>. </a:t>
            </a:r>
            <a:r>
              <a:rPr lang="es-ES" dirty="0" err="1" smtClean="0">
                <a:solidFill>
                  <a:schemeClr val="bg1">
                    <a:lumMod val="95000"/>
                    <a:lumOff val="5000"/>
                  </a:schemeClr>
                </a:solidFill>
              </a:rPr>
              <a:t>It</a:t>
            </a:r>
            <a:r>
              <a:rPr lang="es-ES" dirty="0" smtClean="0">
                <a:solidFill>
                  <a:schemeClr val="bg1">
                    <a:lumMod val="95000"/>
                    <a:lumOff val="5000"/>
                  </a:schemeClr>
                </a:solidFill>
              </a:rPr>
              <a:t> </a:t>
            </a:r>
            <a:r>
              <a:rPr lang="es-ES" dirty="0" err="1" smtClean="0">
                <a:solidFill>
                  <a:schemeClr val="bg1">
                    <a:lumMod val="95000"/>
                    <a:lumOff val="5000"/>
                  </a:schemeClr>
                </a:solidFill>
              </a:rPr>
              <a:t>flows</a:t>
            </a:r>
            <a:r>
              <a:rPr lang="es-ES" dirty="0" smtClean="0">
                <a:solidFill>
                  <a:schemeClr val="bg1">
                    <a:lumMod val="95000"/>
                    <a:lumOff val="5000"/>
                  </a:schemeClr>
                </a:solidFill>
              </a:rPr>
              <a:t> </a:t>
            </a:r>
            <a:r>
              <a:rPr lang="es-ES" dirty="0" err="1" smtClean="0">
                <a:solidFill>
                  <a:schemeClr val="bg1">
                    <a:lumMod val="95000"/>
                    <a:lumOff val="5000"/>
                  </a:schemeClr>
                </a:solidFill>
              </a:rPr>
              <a:t>to</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Atlantic</a:t>
            </a:r>
            <a:r>
              <a:rPr lang="es-ES" dirty="0" smtClean="0">
                <a:solidFill>
                  <a:schemeClr val="bg1">
                    <a:lumMod val="95000"/>
                    <a:lumOff val="5000"/>
                  </a:schemeClr>
                </a:solidFill>
              </a:rPr>
              <a:t> </a:t>
            </a:r>
            <a:r>
              <a:rPr lang="es-ES" dirty="0" err="1" smtClean="0">
                <a:solidFill>
                  <a:schemeClr val="bg1">
                    <a:lumMod val="95000"/>
                    <a:lumOff val="5000"/>
                  </a:schemeClr>
                </a:solidFill>
              </a:rPr>
              <a:t>Ocean</a:t>
            </a:r>
            <a:r>
              <a:rPr lang="es-ES" dirty="0" smtClean="0"/>
              <a:t>. </a:t>
            </a:r>
            <a:endParaRPr lang="es-ES" dirty="0"/>
          </a:p>
        </p:txBody>
      </p:sp>
      <p:pic>
        <p:nvPicPr>
          <p:cNvPr id="1026" name="Picture 2" descr="El Congo y sus afluentes"/>
          <p:cNvPicPr>
            <a:picLocks noChangeAspect="1" noChangeArrowheads="1"/>
          </p:cNvPicPr>
          <p:nvPr/>
        </p:nvPicPr>
        <p:blipFill>
          <a:blip r:embed="rId2" cstate="email">
            <a:lum contrast="10000"/>
          </a:blip>
          <a:srcRect/>
          <a:stretch>
            <a:fillRect/>
          </a:stretch>
        </p:blipFill>
        <p:spPr bwMode="auto">
          <a:xfrm>
            <a:off x="5292080" y="75448"/>
            <a:ext cx="3240360" cy="2649500"/>
          </a:xfrm>
          <a:prstGeom prst="rect">
            <a:avLst/>
          </a:prstGeom>
          <a:ln>
            <a:noFill/>
          </a:ln>
          <a:effectLst>
            <a:outerShdw blurRad="292100" dist="139700" dir="2700000" algn="tl" rotWithShape="0">
              <a:srgbClr val="333333">
                <a:alpha val="65000"/>
              </a:srgbClr>
            </a:outerShdw>
          </a:effectLst>
        </p:spPr>
      </p:pic>
      <p:pic>
        <p:nvPicPr>
          <p:cNvPr id="1028" name="Picture 4" descr="http://2.bp.blogspot.com/-UAOYhfifv68/TZ3iqVdDWVI/AAAAAAAABxE/s0APlWLHsZU/s400/CATARATAS-BOYAMA.jpg"/>
          <p:cNvPicPr>
            <a:picLocks noChangeAspect="1" noChangeArrowheads="1"/>
          </p:cNvPicPr>
          <p:nvPr/>
        </p:nvPicPr>
        <p:blipFill>
          <a:blip r:embed="rId3" cstate="email">
            <a:lum contrast="20000"/>
          </a:blip>
          <a:srcRect/>
          <a:stretch>
            <a:fillRect/>
          </a:stretch>
        </p:blipFill>
        <p:spPr bwMode="auto">
          <a:xfrm>
            <a:off x="4932040" y="2785492"/>
            <a:ext cx="3810000" cy="2524126"/>
          </a:xfrm>
          <a:prstGeom prst="rect">
            <a:avLst/>
          </a:prstGeom>
          <a:ln>
            <a:noFill/>
          </a:ln>
          <a:effectLst>
            <a:outerShdw blurRad="292100" dist="139700" dir="2700000" algn="tl" rotWithShape="0">
              <a:srgbClr val="333333">
                <a:alpha val="65000"/>
              </a:srgbClr>
            </a:outerShdw>
          </a:effectLst>
        </p:spPr>
      </p:pic>
      <p:sp>
        <p:nvSpPr>
          <p:cNvPr id="6" name="5 Rectángulo"/>
          <p:cNvSpPr/>
          <p:nvPr/>
        </p:nvSpPr>
        <p:spPr>
          <a:xfrm>
            <a:off x="4932040" y="5233764"/>
            <a:ext cx="3888432" cy="481236"/>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lumMod val="95000"/>
                    <a:lumOff val="5000"/>
                  </a:schemeClr>
                </a:solidFill>
              </a:rPr>
              <a:t>Cataratas </a:t>
            </a:r>
            <a:r>
              <a:rPr lang="es-ES" dirty="0" err="1" smtClean="0">
                <a:solidFill>
                  <a:schemeClr val="bg1">
                    <a:lumMod val="95000"/>
                    <a:lumOff val="5000"/>
                  </a:schemeClr>
                </a:solidFill>
              </a:rPr>
              <a:t>Boyoma</a:t>
            </a:r>
            <a:r>
              <a:rPr lang="es-ES" dirty="0" smtClean="0">
                <a:solidFill>
                  <a:schemeClr val="bg1">
                    <a:lumMod val="95000"/>
                    <a:lumOff val="5000"/>
                  </a:schemeClr>
                </a:solidFill>
              </a:rPr>
              <a:t>/</a:t>
            </a:r>
            <a:r>
              <a:rPr lang="es-ES" dirty="0" err="1" smtClean="0">
                <a:solidFill>
                  <a:schemeClr val="bg1">
                    <a:lumMod val="95000"/>
                    <a:lumOff val="5000"/>
                  </a:schemeClr>
                </a:solidFill>
              </a:rPr>
              <a:t>Boyoma</a:t>
            </a:r>
            <a:r>
              <a:rPr lang="es-ES" dirty="0" smtClean="0">
                <a:solidFill>
                  <a:schemeClr val="bg1">
                    <a:lumMod val="95000"/>
                    <a:lumOff val="5000"/>
                  </a:schemeClr>
                </a:solidFill>
              </a:rPr>
              <a:t> Falls.</a:t>
            </a:r>
            <a:endParaRPr lang="es-E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unrise near Mossaka (Congo).JPG"/>
          <p:cNvPicPr>
            <a:picLocks noChangeAspect="1" noChangeArrowheads="1"/>
          </p:cNvPicPr>
          <p:nvPr/>
        </p:nvPicPr>
        <p:blipFill>
          <a:blip r:embed="rId2" cstate="email"/>
          <a:srcRect/>
          <a:stretch>
            <a:fillRect/>
          </a:stretch>
        </p:blipFill>
        <p:spPr bwMode="auto">
          <a:xfrm>
            <a:off x="395536" y="121196"/>
            <a:ext cx="4086235" cy="3066033"/>
          </a:xfrm>
          <a:prstGeom prst="rect">
            <a:avLst/>
          </a:prstGeom>
          <a:ln>
            <a:noFill/>
          </a:ln>
          <a:effectLst>
            <a:outerShdw blurRad="292100" dist="139700" dir="2700000" algn="tl" rotWithShape="0">
              <a:srgbClr val="333333">
                <a:alpha val="65000"/>
              </a:srgbClr>
            </a:outerShdw>
          </a:effectLst>
        </p:spPr>
      </p:pic>
      <p:pic>
        <p:nvPicPr>
          <p:cNvPr id="38916" name="Picture 4" descr="2010-03-07-Kinshasa depuis Brazzaville.jpg"/>
          <p:cNvPicPr>
            <a:picLocks noChangeAspect="1" noChangeArrowheads="1"/>
          </p:cNvPicPr>
          <p:nvPr/>
        </p:nvPicPr>
        <p:blipFill>
          <a:blip r:embed="rId3" cstate="email">
            <a:lum contrast="20000"/>
          </a:blip>
          <a:srcRect/>
          <a:stretch>
            <a:fillRect/>
          </a:stretch>
        </p:blipFill>
        <p:spPr bwMode="auto">
          <a:xfrm>
            <a:off x="4788024" y="121196"/>
            <a:ext cx="4061384" cy="2705993"/>
          </a:xfrm>
          <a:prstGeom prst="rect">
            <a:avLst/>
          </a:prstGeom>
          <a:ln>
            <a:noFill/>
          </a:ln>
          <a:effectLst>
            <a:outerShdw blurRad="292100" dist="139700" dir="2700000" algn="tl" rotWithShape="0">
              <a:srgbClr val="333333">
                <a:alpha val="65000"/>
              </a:srgbClr>
            </a:outerShdw>
          </a:effectLst>
        </p:spPr>
      </p:pic>
      <p:sp>
        <p:nvSpPr>
          <p:cNvPr id="4" name="3 Rectángulo"/>
          <p:cNvSpPr/>
          <p:nvPr/>
        </p:nvSpPr>
        <p:spPr>
          <a:xfrm>
            <a:off x="5724128" y="2857500"/>
            <a:ext cx="3024336" cy="576064"/>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lumMod val="95000"/>
                    <a:lumOff val="5000"/>
                  </a:schemeClr>
                </a:solidFill>
              </a:rPr>
              <a:t>Río Congo en Kinshasa</a:t>
            </a:r>
            <a:endParaRPr lang="es-ES" dirty="0">
              <a:solidFill>
                <a:schemeClr val="bg1">
                  <a:lumMod val="95000"/>
                  <a:lumOff val="5000"/>
                </a:schemeClr>
              </a:solidFill>
            </a:endParaRPr>
          </a:p>
        </p:txBody>
      </p:sp>
      <p:sp>
        <p:nvSpPr>
          <p:cNvPr id="6" name="5 Rectángulo"/>
          <p:cNvSpPr/>
          <p:nvPr/>
        </p:nvSpPr>
        <p:spPr>
          <a:xfrm>
            <a:off x="5940152" y="4729708"/>
            <a:ext cx="3203848" cy="648072"/>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lumMod val="95000"/>
                    <a:lumOff val="5000"/>
                  </a:schemeClr>
                </a:solidFill>
              </a:rPr>
              <a:t>Selva del Congo/ </a:t>
            </a:r>
            <a:r>
              <a:rPr lang="es-ES" sz="1600" dirty="0" err="1" smtClean="0">
                <a:solidFill>
                  <a:schemeClr val="bg1">
                    <a:lumMod val="95000"/>
                    <a:lumOff val="5000"/>
                  </a:schemeClr>
                </a:solidFill>
              </a:rPr>
              <a:t>Congolian</a:t>
            </a:r>
            <a:r>
              <a:rPr lang="es-ES" sz="1600" dirty="0" smtClean="0">
                <a:solidFill>
                  <a:schemeClr val="bg1">
                    <a:lumMod val="95000"/>
                    <a:lumOff val="5000"/>
                  </a:schemeClr>
                </a:solidFill>
              </a:rPr>
              <a:t> </a:t>
            </a:r>
            <a:r>
              <a:rPr lang="es-ES" sz="1600" dirty="0" err="1" smtClean="0">
                <a:solidFill>
                  <a:schemeClr val="bg1">
                    <a:lumMod val="95000"/>
                    <a:lumOff val="5000"/>
                  </a:schemeClr>
                </a:solidFill>
              </a:rPr>
              <a:t>forest</a:t>
            </a:r>
            <a:r>
              <a:rPr lang="es-ES" sz="1600" dirty="0" smtClean="0"/>
              <a:t>.</a:t>
            </a:r>
            <a:endParaRPr lang="es-ES" sz="1600" dirty="0"/>
          </a:p>
        </p:txBody>
      </p:sp>
      <p:pic>
        <p:nvPicPr>
          <p:cNvPr id="8" name="Picture 6" descr="ebola"/>
          <p:cNvPicPr>
            <a:picLocks noChangeAspect="1" noChangeArrowheads="1"/>
          </p:cNvPicPr>
          <p:nvPr/>
        </p:nvPicPr>
        <p:blipFill>
          <a:blip r:embed="rId4" cstate="email">
            <a:lum contrast="20000"/>
          </a:blip>
          <a:srcRect/>
          <a:stretch>
            <a:fillRect/>
          </a:stretch>
        </p:blipFill>
        <p:spPr bwMode="auto">
          <a:xfrm>
            <a:off x="323528" y="3193706"/>
            <a:ext cx="5544616" cy="240136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Rectángulo"/>
          <p:cNvSpPr/>
          <p:nvPr/>
        </p:nvSpPr>
        <p:spPr>
          <a:xfrm>
            <a:off x="323528" y="265212"/>
            <a:ext cx="4032448" cy="864096"/>
          </a:xfrm>
          <a:prstGeom prst="rect">
            <a:avLst/>
          </a:prstGeom>
          <a:solidFill>
            <a:srgbClr val="A375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RÍO AMAZONAS</a:t>
            </a:r>
          </a:p>
          <a:p>
            <a:pPr algn="ctr"/>
            <a:r>
              <a:rPr lang="es-ES" sz="2000" b="1" dirty="0" smtClean="0"/>
              <a:t>AMAZON RIVER</a:t>
            </a:r>
            <a:endParaRPr lang="es-ES" sz="2000" b="1" dirty="0"/>
          </a:p>
        </p:txBody>
      </p:sp>
      <p:sp>
        <p:nvSpPr>
          <p:cNvPr id="5" name="4 Rectángulo"/>
          <p:cNvSpPr/>
          <p:nvPr/>
        </p:nvSpPr>
        <p:spPr>
          <a:xfrm>
            <a:off x="323528" y="1201316"/>
            <a:ext cx="4032448" cy="4248472"/>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dirty="0" smtClean="0"/>
          </a:p>
          <a:p>
            <a:pPr algn="just"/>
            <a:endParaRPr lang="es-ES" dirty="0" smtClean="0"/>
          </a:p>
          <a:p>
            <a:pPr algn="just"/>
            <a:r>
              <a:rPr lang="es-ES" dirty="0" smtClean="0">
                <a:solidFill>
                  <a:schemeClr val="accent3">
                    <a:lumMod val="50000"/>
                  </a:schemeClr>
                </a:solidFill>
              </a:rPr>
              <a:t>Es el río más largo y más caudaloso del mundo. Nace en Perú, en la Cordillera de los Andes y pasa por Colombia y Brasil, desembocando en el Océano Atlántico. Tiene 7.062 Km. Francisco de Orellana realizó la primera expedición en 1541.</a:t>
            </a:r>
          </a:p>
          <a:p>
            <a:pPr algn="just"/>
            <a:endParaRPr lang="en-US" dirty="0" smtClean="0"/>
          </a:p>
          <a:p>
            <a:pPr algn="just"/>
            <a:endParaRPr lang="en-US" dirty="0" smtClean="0"/>
          </a:p>
          <a:p>
            <a:pPr algn="just"/>
            <a:r>
              <a:rPr lang="en-US" dirty="0" smtClean="0">
                <a:solidFill>
                  <a:schemeClr val="bg1">
                    <a:lumMod val="95000"/>
                    <a:lumOff val="5000"/>
                  </a:schemeClr>
                </a:solidFill>
              </a:rPr>
              <a:t>It is the longest and mightiest river in the world. Born in Peru, in the Andes and passes through Colombia and Brazil, flowing into the Atlantic Ocean. It has 7,062 Km. Francisco de </a:t>
            </a:r>
            <a:r>
              <a:rPr lang="en-US" dirty="0" err="1" smtClean="0">
                <a:solidFill>
                  <a:schemeClr val="bg1">
                    <a:lumMod val="95000"/>
                    <a:lumOff val="5000"/>
                  </a:schemeClr>
                </a:solidFill>
              </a:rPr>
              <a:t>Orellana</a:t>
            </a:r>
            <a:r>
              <a:rPr lang="en-US" dirty="0" smtClean="0">
                <a:solidFill>
                  <a:schemeClr val="bg1">
                    <a:lumMod val="95000"/>
                    <a:lumOff val="5000"/>
                  </a:schemeClr>
                </a:solidFill>
              </a:rPr>
              <a:t> made the first expedition in 1541.</a:t>
            </a:r>
            <a:endParaRPr lang="es-ES" dirty="0" smtClean="0">
              <a:solidFill>
                <a:schemeClr val="bg1">
                  <a:lumMod val="95000"/>
                  <a:lumOff val="5000"/>
                </a:schemeClr>
              </a:solidFill>
            </a:endParaRPr>
          </a:p>
          <a:p>
            <a:pPr algn="just"/>
            <a:endParaRPr lang="es-ES" dirty="0" smtClean="0"/>
          </a:p>
          <a:p>
            <a:pPr algn="just"/>
            <a:endParaRPr lang="es-ES" dirty="0"/>
          </a:p>
        </p:txBody>
      </p:sp>
      <p:pic>
        <p:nvPicPr>
          <p:cNvPr id="2050" name="Picture 2" descr="http://upload.wikimedia.org/wikipedia/commons/5/50/The_Source_of_the_Amazon_River.jpg"/>
          <p:cNvPicPr>
            <a:picLocks noChangeAspect="1" noChangeArrowheads="1"/>
          </p:cNvPicPr>
          <p:nvPr/>
        </p:nvPicPr>
        <p:blipFill>
          <a:blip r:embed="rId2" cstate="email"/>
          <a:srcRect b="53636"/>
          <a:stretch>
            <a:fillRect/>
          </a:stretch>
        </p:blipFill>
        <p:spPr bwMode="auto">
          <a:xfrm>
            <a:off x="4743086" y="265212"/>
            <a:ext cx="4210050" cy="2592288"/>
          </a:xfrm>
          <a:prstGeom prst="rect">
            <a:avLst/>
          </a:prstGeom>
          <a:ln>
            <a:noFill/>
          </a:ln>
          <a:effectLst>
            <a:outerShdw blurRad="292100" dist="139700" dir="2700000" algn="tl" rotWithShape="0">
              <a:srgbClr val="333333">
                <a:alpha val="65000"/>
              </a:srgbClr>
            </a:outerShdw>
          </a:effectLst>
        </p:spPr>
      </p:pic>
      <p:pic>
        <p:nvPicPr>
          <p:cNvPr id="2052" name="Picture 4" descr="http://uipi.com.br/wp-content/uploads/2013/03/Seis-pessoas-desaparecem-em-acidente-no-Rio-Amazonas.jpg"/>
          <p:cNvPicPr>
            <a:picLocks noChangeAspect="1" noChangeArrowheads="1"/>
          </p:cNvPicPr>
          <p:nvPr/>
        </p:nvPicPr>
        <p:blipFill>
          <a:blip r:embed="rId3" cstate="email">
            <a:lum contrast="20000"/>
          </a:blip>
          <a:srcRect/>
          <a:stretch>
            <a:fillRect/>
          </a:stretch>
        </p:blipFill>
        <p:spPr bwMode="auto">
          <a:xfrm>
            <a:off x="4788024" y="2926285"/>
            <a:ext cx="4176464" cy="27887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upload.wikimedia.org/wikipedia/commons/thumb/3/31/Congo_maluku.jpg/1024px-Congo_maluku.jpg"/>
          <p:cNvPicPr>
            <a:picLocks noChangeAspect="1" noChangeArrowheads="1"/>
          </p:cNvPicPr>
          <p:nvPr/>
        </p:nvPicPr>
        <p:blipFill>
          <a:blip r:embed="rId2" cstate="email">
            <a:lum contrast="10000"/>
          </a:blip>
          <a:srcRect/>
          <a:stretch>
            <a:fillRect/>
          </a:stretch>
        </p:blipFill>
        <p:spPr bwMode="auto">
          <a:xfrm>
            <a:off x="4572000" y="265212"/>
            <a:ext cx="4220468" cy="3358541"/>
          </a:xfrm>
          <a:prstGeom prst="rect">
            <a:avLst/>
          </a:prstGeom>
          <a:ln>
            <a:noFill/>
          </a:ln>
          <a:effectLst>
            <a:outerShdw blurRad="292100" dist="139700" dir="2700000" algn="tl" rotWithShape="0">
              <a:srgbClr val="333333">
                <a:alpha val="65000"/>
              </a:srgbClr>
            </a:outerShdw>
          </a:effectLst>
        </p:spPr>
      </p:pic>
      <p:sp>
        <p:nvSpPr>
          <p:cNvPr id="4" name="3 Rectángulo"/>
          <p:cNvSpPr/>
          <p:nvPr/>
        </p:nvSpPr>
        <p:spPr>
          <a:xfrm>
            <a:off x="4572000" y="3577580"/>
            <a:ext cx="4248472" cy="576064"/>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lumMod val="95000"/>
                    <a:lumOff val="5000"/>
                  </a:schemeClr>
                </a:solidFill>
              </a:rPr>
              <a:t>Congo </a:t>
            </a:r>
            <a:r>
              <a:rPr lang="es-ES" sz="1600" dirty="0" err="1" smtClean="0">
                <a:solidFill>
                  <a:schemeClr val="bg1">
                    <a:lumMod val="95000"/>
                    <a:lumOff val="5000"/>
                  </a:schemeClr>
                </a:solidFill>
              </a:rPr>
              <a:t>River</a:t>
            </a:r>
            <a:r>
              <a:rPr lang="es-ES" sz="1600" dirty="0" smtClean="0">
                <a:solidFill>
                  <a:schemeClr val="bg1">
                    <a:lumMod val="95000"/>
                    <a:lumOff val="5000"/>
                  </a:schemeClr>
                </a:solidFill>
              </a:rPr>
              <a:t> at Maluku/ El río Congo en Maluku</a:t>
            </a:r>
            <a:endParaRPr lang="es-ES" sz="1600" dirty="0">
              <a:solidFill>
                <a:schemeClr val="bg1">
                  <a:lumMod val="95000"/>
                  <a:lumOff val="5000"/>
                </a:schemeClr>
              </a:solidFill>
            </a:endParaRPr>
          </a:p>
        </p:txBody>
      </p:sp>
      <p:pic>
        <p:nvPicPr>
          <p:cNvPr id="6" name="Picture 2" descr="Kinshasa &amp; Brazzaville - ISS007-E-6305.jpg"/>
          <p:cNvPicPr>
            <a:picLocks noChangeAspect="1" noChangeArrowheads="1"/>
          </p:cNvPicPr>
          <p:nvPr/>
        </p:nvPicPr>
        <p:blipFill>
          <a:blip r:embed="rId3" cstate="email">
            <a:lum contrast="20000"/>
          </a:blip>
          <a:srcRect/>
          <a:stretch>
            <a:fillRect/>
          </a:stretch>
        </p:blipFill>
        <p:spPr bwMode="auto">
          <a:xfrm>
            <a:off x="72008" y="841276"/>
            <a:ext cx="4416490" cy="3312368"/>
          </a:xfrm>
          <a:prstGeom prst="rect">
            <a:avLst/>
          </a:prstGeom>
          <a:ln>
            <a:noFill/>
          </a:ln>
          <a:effectLst>
            <a:outerShdw blurRad="292100" dist="139700" dir="2700000" algn="tl" rotWithShape="0">
              <a:srgbClr val="333333">
                <a:alpha val="65000"/>
              </a:srgbClr>
            </a:outerShdw>
          </a:effectLst>
        </p:spPr>
      </p:pic>
      <p:sp>
        <p:nvSpPr>
          <p:cNvPr id="7" name="6 Rectángulo"/>
          <p:cNvSpPr/>
          <p:nvPr/>
        </p:nvSpPr>
        <p:spPr>
          <a:xfrm>
            <a:off x="251520" y="4225652"/>
            <a:ext cx="3888432" cy="576064"/>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lumMod val="95000"/>
                    <a:lumOff val="5000"/>
                  </a:schemeClr>
                </a:solidFill>
              </a:rPr>
              <a:t>Stanley Pool </a:t>
            </a:r>
            <a:r>
              <a:rPr lang="es-ES" sz="1600" dirty="0" err="1" smtClean="0">
                <a:solidFill>
                  <a:schemeClr val="bg1">
                    <a:lumMod val="95000"/>
                    <a:lumOff val="5000"/>
                  </a:schemeClr>
                </a:solidFill>
              </a:rPr>
              <a:t>from</a:t>
            </a:r>
            <a:r>
              <a:rPr lang="es-ES" sz="1600" dirty="0" smtClean="0">
                <a:solidFill>
                  <a:schemeClr val="bg1">
                    <a:lumMod val="95000"/>
                    <a:lumOff val="5000"/>
                  </a:schemeClr>
                </a:solidFill>
              </a:rPr>
              <a:t> </a:t>
            </a:r>
            <a:r>
              <a:rPr lang="es-ES" sz="1600" dirty="0" err="1" smtClean="0">
                <a:solidFill>
                  <a:schemeClr val="bg1">
                    <a:lumMod val="95000"/>
                    <a:lumOff val="5000"/>
                  </a:schemeClr>
                </a:solidFill>
              </a:rPr>
              <a:t>satellite</a:t>
            </a:r>
            <a:r>
              <a:rPr lang="es-ES" sz="1600" dirty="0" smtClean="0">
                <a:solidFill>
                  <a:schemeClr val="bg1">
                    <a:lumMod val="95000"/>
                    <a:lumOff val="5000"/>
                  </a:schemeClr>
                </a:solidFill>
              </a:rPr>
              <a:t>.</a:t>
            </a:r>
            <a:endParaRPr lang="es-ES" sz="1600"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251520" y="121196"/>
            <a:ext cx="3744416" cy="864096"/>
          </a:xfrm>
          <a:prstGeom prst="rect">
            <a:avLst/>
          </a:prstGeom>
          <a:solidFill>
            <a:srgbClr val="A37501"/>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RÍO  MEKONG </a:t>
            </a:r>
          </a:p>
          <a:p>
            <a:pPr algn="ctr"/>
            <a:r>
              <a:rPr lang="es-ES" b="1" dirty="0" smtClean="0"/>
              <a:t>MEKONG RIVER</a:t>
            </a:r>
            <a:endParaRPr lang="es-ES" b="1" dirty="0"/>
          </a:p>
        </p:txBody>
      </p:sp>
      <p:pic>
        <p:nvPicPr>
          <p:cNvPr id="24578" name="Picture 2" descr="Mapa de la cuenca del río Mekong"/>
          <p:cNvPicPr>
            <a:picLocks noChangeAspect="1" noChangeArrowheads="1"/>
          </p:cNvPicPr>
          <p:nvPr/>
        </p:nvPicPr>
        <p:blipFill>
          <a:blip r:embed="rId2" cstate="email"/>
          <a:srcRect l="2700" t="3137" r="2801" b="5893"/>
          <a:stretch>
            <a:fillRect/>
          </a:stretch>
        </p:blipFill>
        <p:spPr bwMode="auto">
          <a:xfrm>
            <a:off x="827584" y="985292"/>
            <a:ext cx="2520280" cy="2088232"/>
          </a:xfrm>
          <a:prstGeom prst="rect">
            <a:avLst/>
          </a:prstGeom>
          <a:ln>
            <a:noFill/>
          </a:ln>
          <a:effectLst>
            <a:outerShdw blurRad="292100" dist="139700" dir="2700000" algn="tl" rotWithShape="0">
              <a:srgbClr val="333333">
                <a:alpha val="65000"/>
              </a:srgbClr>
            </a:outerShdw>
          </a:effectLst>
        </p:spPr>
      </p:pic>
      <p:sp>
        <p:nvSpPr>
          <p:cNvPr id="4" name="3 Rectángulo"/>
          <p:cNvSpPr/>
          <p:nvPr/>
        </p:nvSpPr>
        <p:spPr>
          <a:xfrm>
            <a:off x="5004048" y="337220"/>
            <a:ext cx="3744416" cy="4968552"/>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rgbClr val="A37501"/>
                </a:solidFill>
              </a:rPr>
              <a:t>Mide 4.350 km. Nace en la Meseta Tibetana y  recorre China,</a:t>
            </a:r>
            <a:r>
              <a:rPr lang="en-US" dirty="0" smtClean="0">
                <a:solidFill>
                  <a:srgbClr val="A37501"/>
                </a:solidFill>
                <a:hlinkClick r:id="rId3" tooltip="Myanmar"/>
              </a:rPr>
              <a:t> </a:t>
            </a:r>
            <a:r>
              <a:rPr lang="en-US" dirty="0" smtClean="0">
                <a:solidFill>
                  <a:srgbClr val="A37501"/>
                </a:solidFill>
              </a:rPr>
              <a:t>Myanmar, Laos, </a:t>
            </a:r>
            <a:r>
              <a:rPr lang="en-US" dirty="0" err="1" smtClean="0">
                <a:solidFill>
                  <a:srgbClr val="A37501"/>
                </a:solidFill>
              </a:rPr>
              <a:t>Thailandia</a:t>
            </a:r>
            <a:r>
              <a:rPr lang="en-US" dirty="0" smtClean="0">
                <a:solidFill>
                  <a:srgbClr val="A37501"/>
                </a:solidFill>
              </a:rPr>
              <a:t>, </a:t>
            </a:r>
            <a:r>
              <a:rPr lang="en-US" dirty="0" err="1" smtClean="0">
                <a:solidFill>
                  <a:srgbClr val="A37501"/>
                </a:solidFill>
              </a:rPr>
              <a:t>Camboya</a:t>
            </a:r>
            <a:r>
              <a:rPr lang="en-US" dirty="0" smtClean="0">
                <a:solidFill>
                  <a:srgbClr val="A37501"/>
                </a:solidFill>
              </a:rPr>
              <a:t> and Vietnam, antes de </a:t>
            </a:r>
            <a:r>
              <a:rPr lang="en-US" dirty="0" err="1" smtClean="0">
                <a:solidFill>
                  <a:srgbClr val="A37501"/>
                </a:solidFill>
              </a:rPr>
              <a:t>entrar</a:t>
            </a:r>
            <a:r>
              <a:rPr lang="en-US" dirty="0" smtClean="0">
                <a:solidFill>
                  <a:srgbClr val="A37501"/>
                </a:solidFill>
              </a:rPr>
              <a:t> en el Mar del </a:t>
            </a:r>
            <a:r>
              <a:rPr lang="en-US" dirty="0" err="1" smtClean="0">
                <a:solidFill>
                  <a:srgbClr val="A37501"/>
                </a:solidFill>
              </a:rPr>
              <a:t>sur</a:t>
            </a:r>
            <a:r>
              <a:rPr lang="en-US" dirty="0" smtClean="0">
                <a:solidFill>
                  <a:srgbClr val="A37501"/>
                </a:solidFill>
              </a:rPr>
              <a:t> de China  </a:t>
            </a:r>
            <a:r>
              <a:rPr lang="en-US" dirty="0" err="1" smtClean="0">
                <a:solidFill>
                  <a:srgbClr val="A37501"/>
                </a:solidFill>
              </a:rPr>
              <a:t>mediante</a:t>
            </a:r>
            <a:r>
              <a:rPr lang="en-US" dirty="0" smtClean="0">
                <a:solidFill>
                  <a:srgbClr val="A37501"/>
                </a:solidFill>
              </a:rPr>
              <a:t> un </a:t>
            </a:r>
            <a:r>
              <a:rPr lang="en-US" dirty="0" err="1" smtClean="0">
                <a:solidFill>
                  <a:srgbClr val="A37501"/>
                </a:solidFill>
              </a:rPr>
              <a:t>complejo</a:t>
            </a:r>
            <a:r>
              <a:rPr lang="en-US" dirty="0" smtClean="0">
                <a:solidFill>
                  <a:srgbClr val="A37501"/>
                </a:solidFill>
              </a:rPr>
              <a:t> delta.</a:t>
            </a:r>
          </a:p>
          <a:p>
            <a:pPr algn="just"/>
            <a:endParaRPr lang="en-US" dirty="0" smtClean="0"/>
          </a:p>
          <a:p>
            <a:pPr algn="just"/>
            <a:endParaRPr lang="en-US" dirty="0" smtClean="0"/>
          </a:p>
          <a:p>
            <a:pPr algn="just"/>
            <a:r>
              <a:rPr lang="en-US" dirty="0" smtClean="0">
                <a:solidFill>
                  <a:schemeClr val="bg1">
                    <a:lumMod val="95000"/>
                    <a:lumOff val="5000"/>
                  </a:schemeClr>
                </a:solidFill>
              </a:rPr>
              <a:t>Its </a:t>
            </a:r>
            <a:r>
              <a:rPr lang="en-US" dirty="0" err="1" smtClean="0">
                <a:solidFill>
                  <a:schemeClr val="bg1">
                    <a:lumMod val="95000"/>
                    <a:lumOff val="5000"/>
                  </a:schemeClr>
                </a:solidFill>
              </a:rPr>
              <a:t>lengh</a:t>
            </a:r>
            <a:r>
              <a:rPr lang="en-US" dirty="0" smtClean="0">
                <a:solidFill>
                  <a:schemeClr val="bg1">
                    <a:lumMod val="95000"/>
                    <a:lumOff val="5000"/>
                  </a:schemeClr>
                </a:solidFill>
              </a:rPr>
              <a:t> is 4,350 km. From the Tibetan Plateau, the river runs through China's Yunnan province, Myanmar, Laos, Thailand, Cambodia and Vietnam, before entering the South China Sea via a complex delta system.</a:t>
            </a:r>
            <a:endParaRPr lang="es-ES" dirty="0">
              <a:solidFill>
                <a:schemeClr val="bg1">
                  <a:lumMod val="95000"/>
                  <a:lumOff val="5000"/>
                </a:schemeClr>
              </a:solidFill>
            </a:endParaRPr>
          </a:p>
        </p:txBody>
      </p:sp>
      <p:pic>
        <p:nvPicPr>
          <p:cNvPr id="24580" name="Picture 4" descr="Seasonal flooding in Thailand and Cambodia 2002 October 9.jpg"/>
          <p:cNvPicPr>
            <a:picLocks noChangeAspect="1" noChangeArrowheads="1"/>
          </p:cNvPicPr>
          <p:nvPr/>
        </p:nvPicPr>
        <p:blipFill>
          <a:blip r:embed="rId4" cstate="email">
            <a:lum contrast="20000"/>
          </a:blip>
          <a:srcRect/>
          <a:stretch>
            <a:fillRect/>
          </a:stretch>
        </p:blipFill>
        <p:spPr bwMode="auto">
          <a:xfrm>
            <a:off x="1187624" y="3150606"/>
            <a:ext cx="1967880" cy="256439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2" descr="Chamdo Mekong.png"/>
          <p:cNvPicPr>
            <a:picLocks noChangeAspect="1" noChangeArrowheads="1"/>
          </p:cNvPicPr>
          <p:nvPr/>
        </p:nvPicPr>
        <p:blipFill>
          <a:blip r:embed="rId2" cstate="email">
            <a:lum contrast="10000"/>
          </a:blip>
          <a:srcRect/>
          <a:stretch>
            <a:fillRect/>
          </a:stretch>
        </p:blipFill>
        <p:spPr bwMode="auto">
          <a:xfrm>
            <a:off x="179512" y="121196"/>
            <a:ext cx="4055242" cy="2736304"/>
          </a:xfrm>
          <a:prstGeom prst="rect">
            <a:avLst/>
          </a:prstGeom>
          <a:ln>
            <a:noFill/>
          </a:ln>
          <a:effectLst>
            <a:outerShdw blurRad="292100" dist="139700" dir="2700000" algn="tl" rotWithShape="0">
              <a:srgbClr val="333333">
                <a:alpha val="65000"/>
              </a:srgbClr>
            </a:outerShdw>
          </a:effectLst>
        </p:spPr>
      </p:pic>
      <p:sp>
        <p:nvSpPr>
          <p:cNvPr id="3" name="2 Rectángulo"/>
          <p:cNvSpPr/>
          <p:nvPr/>
        </p:nvSpPr>
        <p:spPr>
          <a:xfrm>
            <a:off x="4355976" y="481236"/>
            <a:ext cx="3528392" cy="914400"/>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lumMod val="95000"/>
                    <a:lumOff val="5000"/>
                  </a:schemeClr>
                </a:solidFill>
              </a:rPr>
              <a:t>Río Mekong en </a:t>
            </a:r>
            <a:r>
              <a:rPr lang="es-ES" dirty="0" err="1" smtClean="0">
                <a:solidFill>
                  <a:schemeClr val="bg1">
                    <a:lumMod val="95000"/>
                    <a:lumOff val="5000"/>
                  </a:schemeClr>
                </a:solidFill>
              </a:rPr>
              <a:t>Yunan</a:t>
            </a:r>
            <a:r>
              <a:rPr lang="es-ES" dirty="0" smtClean="0">
                <a:solidFill>
                  <a:schemeClr val="bg1">
                    <a:lumMod val="95000"/>
                    <a:lumOff val="5000"/>
                  </a:schemeClr>
                </a:solidFill>
              </a:rPr>
              <a:t>, China.</a:t>
            </a:r>
            <a:endParaRPr lang="es-ES" dirty="0">
              <a:solidFill>
                <a:schemeClr val="bg1">
                  <a:lumMod val="95000"/>
                  <a:lumOff val="5000"/>
                </a:schemeClr>
              </a:solidFill>
            </a:endParaRPr>
          </a:p>
        </p:txBody>
      </p:sp>
      <p:pic>
        <p:nvPicPr>
          <p:cNvPr id="59396" name="Picture 4" descr="Le Mékong à Phnom Penh (8).jpg"/>
          <p:cNvPicPr>
            <a:picLocks noChangeAspect="1" noChangeArrowheads="1"/>
          </p:cNvPicPr>
          <p:nvPr/>
        </p:nvPicPr>
        <p:blipFill>
          <a:blip r:embed="rId3" cstate="email">
            <a:lum contrast="20000"/>
          </a:blip>
          <a:srcRect/>
          <a:stretch>
            <a:fillRect/>
          </a:stretch>
        </p:blipFill>
        <p:spPr bwMode="auto">
          <a:xfrm>
            <a:off x="3275856" y="2641476"/>
            <a:ext cx="5715000" cy="2857500"/>
          </a:xfrm>
          <a:prstGeom prst="rect">
            <a:avLst/>
          </a:prstGeom>
          <a:ln>
            <a:noFill/>
          </a:ln>
          <a:effectLst>
            <a:outerShdw blurRad="292100" dist="139700" dir="2700000" algn="tl" rotWithShape="0">
              <a:srgbClr val="333333">
                <a:alpha val="65000"/>
              </a:srgbClr>
            </a:outerShdw>
          </a:effectLst>
        </p:spPr>
      </p:pic>
      <p:sp>
        <p:nvSpPr>
          <p:cNvPr id="5" name="4 Rectángulo"/>
          <p:cNvSpPr/>
          <p:nvPr/>
        </p:nvSpPr>
        <p:spPr>
          <a:xfrm>
            <a:off x="323528" y="4585692"/>
            <a:ext cx="2880320" cy="792088"/>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lumMod val="95000"/>
                    <a:lumOff val="5000"/>
                  </a:schemeClr>
                </a:solidFill>
              </a:rPr>
              <a:t>Río Mekong en Phnom Penh, Camboya. </a:t>
            </a:r>
            <a:endParaRPr lang="es-E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descr="Arroyo dans le delta du Mékong (Vietnam) (6658761805).jpg"/>
          <p:cNvPicPr>
            <a:picLocks noChangeAspect="1" noChangeArrowheads="1"/>
          </p:cNvPicPr>
          <p:nvPr/>
        </p:nvPicPr>
        <p:blipFill>
          <a:blip r:embed="rId2" cstate="email">
            <a:lum contrast="20000"/>
          </a:blip>
          <a:srcRect/>
          <a:stretch>
            <a:fillRect/>
          </a:stretch>
        </p:blipFill>
        <p:spPr bwMode="auto">
          <a:xfrm>
            <a:off x="107504" y="2497460"/>
            <a:ext cx="4594498" cy="3060552"/>
          </a:xfrm>
          <a:prstGeom prst="rect">
            <a:avLst/>
          </a:prstGeom>
          <a:ln>
            <a:noFill/>
          </a:ln>
          <a:effectLst>
            <a:outerShdw blurRad="292100" dist="139700" dir="2700000" algn="tl" rotWithShape="0">
              <a:srgbClr val="333333">
                <a:alpha val="65000"/>
              </a:srgbClr>
            </a:outerShdw>
          </a:effectLst>
        </p:spPr>
      </p:pic>
      <p:sp>
        <p:nvSpPr>
          <p:cNvPr id="3" name="2 Rectángulo"/>
          <p:cNvSpPr/>
          <p:nvPr/>
        </p:nvSpPr>
        <p:spPr>
          <a:xfrm>
            <a:off x="4716016" y="4081636"/>
            <a:ext cx="3384376" cy="792088"/>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lumMod val="95000"/>
                    <a:lumOff val="5000"/>
                  </a:schemeClr>
                </a:solidFill>
              </a:rPr>
              <a:t>Delta del Mekong, Vietnam.</a:t>
            </a:r>
            <a:endParaRPr lang="es-ES" dirty="0">
              <a:solidFill>
                <a:schemeClr val="bg1">
                  <a:lumMod val="95000"/>
                  <a:lumOff val="5000"/>
                </a:schemeClr>
              </a:solidFill>
            </a:endParaRPr>
          </a:p>
        </p:txBody>
      </p:sp>
      <p:pic>
        <p:nvPicPr>
          <p:cNvPr id="60420" name="Picture 4" descr="Navigating the Mekong (1491413540).jpg"/>
          <p:cNvPicPr>
            <a:picLocks noChangeAspect="1" noChangeArrowheads="1"/>
          </p:cNvPicPr>
          <p:nvPr/>
        </p:nvPicPr>
        <p:blipFill>
          <a:blip r:embed="rId3" cstate="email">
            <a:lum contrast="20000"/>
          </a:blip>
          <a:srcRect/>
          <a:stretch>
            <a:fillRect/>
          </a:stretch>
        </p:blipFill>
        <p:spPr bwMode="auto">
          <a:xfrm>
            <a:off x="4572000" y="193204"/>
            <a:ext cx="4386064" cy="3289548"/>
          </a:xfrm>
          <a:prstGeom prst="rect">
            <a:avLst/>
          </a:prstGeom>
          <a:ln>
            <a:noFill/>
          </a:ln>
          <a:effectLst>
            <a:outerShdw blurRad="292100" dist="139700" dir="2700000" algn="tl" rotWithShape="0">
              <a:srgbClr val="333333">
                <a:alpha val="65000"/>
              </a:srgbClr>
            </a:outerShdw>
          </a:effectLst>
        </p:spPr>
      </p:pic>
      <p:sp>
        <p:nvSpPr>
          <p:cNvPr id="5" name="4 Rectángulo"/>
          <p:cNvSpPr/>
          <p:nvPr/>
        </p:nvSpPr>
        <p:spPr>
          <a:xfrm>
            <a:off x="755576" y="769268"/>
            <a:ext cx="3744416" cy="914400"/>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lumMod val="95000"/>
                    <a:lumOff val="5000"/>
                  </a:schemeClr>
                </a:solidFill>
              </a:rPr>
              <a:t>Barca de transporte en el Mekong.</a:t>
            </a:r>
            <a:endParaRPr lang="es-E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5076056" y="265212"/>
            <a:ext cx="3744416" cy="864096"/>
          </a:xfrm>
          <a:prstGeom prst="rect">
            <a:avLst/>
          </a:prstGeom>
          <a:solidFill>
            <a:srgbClr val="A37501"/>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RÍO NÍGER </a:t>
            </a:r>
          </a:p>
          <a:p>
            <a:pPr algn="ctr"/>
            <a:r>
              <a:rPr lang="es-ES" b="1" dirty="0" smtClean="0"/>
              <a:t>NIGER RIVER</a:t>
            </a:r>
            <a:endParaRPr lang="es-ES" b="1" dirty="0"/>
          </a:p>
        </p:txBody>
      </p:sp>
      <p:sp>
        <p:nvSpPr>
          <p:cNvPr id="3" name="2 Rectángulo"/>
          <p:cNvSpPr/>
          <p:nvPr/>
        </p:nvSpPr>
        <p:spPr>
          <a:xfrm>
            <a:off x="5148064" y="1489348"/>
            <a:ext cx="3744416" cy="4032448"/>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rgbClr val="A37501"/>
                </a:solidFill>
              </a:rPr>
              <a:t>Con 4.184 km, es el noveno más largo del mundo. Nace en Guinea Conakry y desemboca en el Golfo de Guinea, en Nigeria.</a:t>
            </a:r>
          </a:p>
          <a:p>
            <a:pPr algn="just"/>
            <a:endParaRPr lang="es-ES" dirty="0" smtClean="0"/>
          </a:p>
          <a:p>
            <a:pPr algn="just"/>
            <a:endParaRPr lang="es-ES" dirty="0" smtClean="0"/>
          </a:p>
          <a:p>
            <a:pPr algn="just"/>
            <a:r>
              <a:rPr lang="es-ES" dirty="0" err="1" smtClean="0">
                <a:solidFill>
                  <a:schemeClr val="bg1">
                    <a:lumMod val="95000"/>
                    <a:lumOff val="5000"/>
                  </a:schemeClr>
                </a:solidFill>
              </a:rPr>
              <a:t>With</a:t>
            </a:r>
            <a:r>
              <a:rPr lang="es-ES" dirty="0" smtClean="0">
                <a:solidFill>
                  <a:schemeClr val="bg1">
                    <a:lumMod val="95000"/>
                    <a:lumOff val="5000"/>
                  </a:schemeClr>
                </a:solidFill>
              </a:rPr>
              <a:t>  4,184 km,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Niger</a:t>
            </a:r>
            <a:r>
              <a:rPr lang="es-ES" dirty="0" smtClean="0">
                <a:solidFill>
                  <a:schemeClr val="bg1">
                    <a:lumMod val="95000"/>
                    <a:lumOff val="5000"/>
                  </a:schemeClr>
                </a:solidFill>
              </a:rPr>
              <a:t> </a:t>
            </a:r>
            <a:r>
              <a:rPr lang="es-ES" dirty="0" err="1" smtClean="0">
                <a:solidFill>
                  <a:schemeClr val="bg1">
                    <a:lumMod val="95000"/>
                    <a:lumOff val="5000"/>
                  </a:schemeClr>
                </a:solidFill>
              </a:rPr>
              <a:t>is</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ninth</a:t>
            </a:r>
            <a:r>
              <a:rPr lang="es-ES" dirty="0" smtClean="0">
                <a:solidFill>
                  <a:schemeClr val="bg1">
                    <a:lumMod val="95000"/>
                    <a:lumOff val="5000"/>
                  </a:schemeClr>
                </a:solidFill>
              </a:rPr>
              <a:t> </a:t>
            </a:r>
            <a:r>
              <a:rPr lang="es-ES" dirty="0" err="1" smtClean="0">
                <a:solidFill>
                  <a:schemeClr val="bg1">
                    <a:lumMod val="95000"/>
                    <a:lumOff val="5000"/>
                  </a:schemeClr>
                </a:solidFill>
              </a:rPr>
              <a:t>longest</a:t>
            </a:r>
            <a:r>
              <a:rPr lang="es-ES" dirty="0" smtClean="0">
                <a:solidFill>
                  <a:schemeClr val="bg1">
                    <a:lumMod val="95000"/>
                    <a:lumOff val="5000"/>
                  </a:schemeClr>
                </a:solidFill>
              </a:rPr>
              <a:t> </a:t>
            </a:r>
            <a:r>
              <a:rPr lang="es-ES" dirty="0" err="1" smtClean="0">
                <a:solidFill>
                  <a:schemeClr val="bg1">
                    <a:lumMod val="95000"/>
                    <a:lumOff val="5000"/>
                  </a:schemeClr>
                </a:solidFill>
              </a:rPr>
              <a:t>river</a:t>
            </a:r>
            <a:r>
              <a:rPr lang="es-ES" dirty="0" smtClean="0">
                <a:solidFill>
                  <a:schemeClr val="bg1">
                    <a:lumMod val="95000"/>
                    <a:lumOff val="5000"/>
                  </a:schemeClr>
                </a:solidFill>
              </a:rPr>
              <a:t> in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world</a:t>
            </a:r>
            <a:r>
              <a:rPr lang="es-ES" dirty="0" smtClean="0">
                <a:solidFill>
                  <a:schemeClr val="bg1">
                    <a:lumMod val="95000"/>
                    <a:lumOff val="5000"/>
                  </a:schemeClr>
                </a:solidFill>
              </a:rPr>
              <a:t>. </a:t>
            </a:r>
            <a:r>
              <a:rPr lang="es-ES" dirty="0" err="1" smtClean="0">
                <a:solidFill>
                  <a:schemeClr val="bg1">
                    <a:lumMod val="95000"/>
                    <a:lumOff val="5000"/>
                  </a:schemeClr>
                </a:solidFill>
              </a:rPr>
              <a:t>From</a:t>
            </a:r>
            <a:r>
              <a:rPr lang="es-ES" dirty="0" smtClean="0">
                <a:solidFill>
                  <a:schemeClr val="bg1">
                    <a:lumMod val="95000"/>
                    <a:lumOff val="5000"/>
                  </a:schemeClr>
                </a:solidFill>
              </a:rPr>
              <a:t> Guinea Conakry, </a:t>
            </a:r>
            <a:r>
              <a:rPr lang="es-ES" dirty="0" err="1" smtClean="0">
                <a:solidFill>
                  <a:schemeClr val="bg1">
                    <a:lumMod val="95000"/>
                    <a:lumOff val="5000"/>
                  </a:schemeClr>
                </a:solidFill>
              </a:rPr>
              <a:t>flows</a:t>
            </a:r>
            <a:r>
              <a:rPr lang="es-ES" dirty="0" smtClean="0">
                <a:solidFill>
                  <a:schemeClr val="bg1">
                    <a:lumMod val="95000"/>
                    <a:lumOff val="5000"/>
                  </a:schemeClr>
                </a:solidFill>
              </a:rPr>
              <a:t> </a:t>
            </a:r>
            <a:r>
              <a:rPr lang="es-ES" dirty="0" err="1" smtClean="0">
                <a:solidFill>
                  <a:schemeClr val="bg1">
                    <a:lumMod val="95000"/>
                    <a:lumOff val="5000"/>
                  </a:schemeClr>
                </a:solidFill>
              </a:rPr>
              <a:t>to</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Atlantic</a:t>
            </a:r>
            <a:r>
              <a:rPr lang="es-ES" dirty="0" smtClean="0">
                <a:solidFill>
                  <a:schemeClr val="bg1">
                    <a:lumMod val="95000"/>
                    <a:lumOff val="5000"/>
                  </a:schemeClr>
                </a:solidFill>
              </a:rPr>
              <a:t> </a:t>
            </a:r>
            <a:r>
              <a:rPr lang="es-ES" dirty="0" err="1" smtClean="0">
                <a:solidFill>
                  <a:schemeClr val="bg1">
                    <a:lumMod val="95000"/>
                    <a:lumOff val="5000"/>
                  </a:schemeClr>
                </a:solidFill>
              </a:rPr>
              <a:t>Ocean</a:t>
            </a:r>
            <a:r>
              <a:rPr lang="es-ES" dirty="0" smtClean="0">
                <a:solidFill>
                  <a:schemeClr val="bg1">
                    <a:lumMod val="95000"/>
                    <a:lumOff val="5000"/>
                  </a:schemeClr>
                </a:solidFill>
              </a:rPr>
              <a:t>  (</a:t>
            </a:r>
            <a:r>
              <a:rPr lang="es-ES" dirty="0" err="1" smtClean="0">
                <a:solidFill>
                  <a:schemeClr val="bg1">
                    <a:lumMod val="95000"/>
                    <a:lumOff val="5000"/>
                  </a:schemeClr>
                </a:solidFill>
              </a:rPr>
              <a:t>Gulf</a:t>
            </a:r>
            <a:r>
              <a:rPr lang="es-ES" dirty="0" smtClean="0">
                <a:solidFill>
                  <a:schemeClr val="bg1">
                    <a:lumMod val="95000"/>
                    <a:lumOff val="5000"/>
                  </a:schemeClr>
                </a:solidFill>
              </a:rPr>
              <a:t> of Guinea).</a:t>
            </a:r>
            <a:endParaRPr lang="es-ES" dirty="0">
              <a:solidFill>
                <a:schemeClr val="bg1">
                  <a:lumMod val="95000"/>
                  <a:lumOff val="5000"/>
                </a:schemeClr>
              </a:solidFill>
            </a:endParaRPr>
          </a:p>
        </p:txBody>
      </p:sp>
      <p:pic>
        <p:nvPicPr>
          <p:cNvPr id="1026" name="Picture 2" descr="Mapa de la cuenca del río Níger (en verde)"/>
          <p:cNvPicPr>
            <a:picLocks noChangeAspect="1" noChangeArrowheads="1"/>
          </p:cNvPicPr>
          <p:nvPr/>
        </p:nvPicPr>
        <p:blipFill>
          <a:blip r:embed="rId2" cstate="email">
            <a:lum/>
          </a:blip>
          <a:srcRect/>
          <a:stretch>
            <a:fillRect/>
          </a:stretch>
        </p:blipFill>
        <p:spPr bwMode="auto">
          <a:xfrm>
            <a:off x="251520" y="92393"/>
            <a:ext cx="4399034" cy="2765107"/>
          </a:xfrm>
          <a:prstGeom prst="rect">
            <a:avLst/>
          </a:prstGeom>
          <a:ln>
            <a:noFill/>
          </a:ln>
          <a:effectLst>
            <a:outerShdw blurRad="292100" dist="139700" dir="2700000" algn="tl" rotWithShape="0">
              <a:srgbClr val="333333">
                <a:alpha val="65000"/>
              </a:srgbClr>
            </a:outerShdw>
          </a:effectLst>
        </p:spPr>
      </p:pic>
      <p:pic>
        <p:nvPicPr>
          <p:cNvPr id="1028" name="Picture 4" descr="Mapa del río Níger">
            <a:hlinkClick r:id="rId3" tooltip="Mapa del río Níger"/>
          </p:cNvPr>
          <p:cNvPicPr>
            <a:picLocks noChangeAspect="1" noChangeArrowheads="1"/>
          </p:cNvPicPr>
          <p:nvPr/>
        </p:nvPicPr>
        <p:blipFill>
          <a:blip r:embed="rId4" cstate="email"/>
          <a:srcRect l="75599" b="60001"/>
          <a:stretch>
            <a:fillRect/>
          </a:stretch>
        </p:blipFill>
        <p:spPr bwMode="auto">
          <a:xfrm>
            <a:off x="3851920" y="121195"/>
            <a:ext cx="794792" cy="879433"/>
          </a:xfrm>
          <a:prstGeom prst="rect">
            <a:avLst/>
          </a:prstGeom>
          <a:noFill/>
        </p:spPr>
      </p:pic>
      <p:pic>
        <p:nvPicPr>
          <p:cNvPr id="1030" name="Picture 6" descr="STS61C-42-72 (north).jpg"/>
          <p:cNvPicPr>
            <a:picLocks noChangeAspect="1" noChangeArrowheads="1"/>
          </p:cNvPicPr>
          <p:nvPr/>
        </p:nvPicPr>
        <p:blipFill>
          <a:blip r:embed="rId5" cstate="email">
            <a:lum contrast="20000"/>
          </a:blip>
          <a:srcRect/>
          <a:stretch>
            <a:fillRect/>
          </a:stretch>
        </p:blipFill>
        <p:spPr bwMode="auto">
          <a:xfrm>
            <a:off x="251520" y="2857500"/>
            <a:ext cx="2713484" cy="2713484"/>
          </a:xfrm>
          <a:prstGeom prst="rect">
            <a:avLst/>
          </a:prstGeom>
          <a:ln>
            <a:noFill/>
          </a:ln>
          <a:effectLst>
            <a:outerShdw blurRad="292100" dist="139700" dir="2700000" algn="tl" rotWithShape="0">
              <a:srgbClr val="333333">
                <a:alpha val="65000"/>
              </a:srgbClr>
            </a:outerShdw>
          </a:effectLst>
        </p:spPr>
      </p:pic>
      <p:sp>
        <p:nvSpPr>
          <p:cNvPr id="7" name="6 Rectángulo"/>
          <p:cNvSpPr/>
          <p:nvPr/>
        </p:nvSpPr>
        <p:spPr>
          <a:xfrm>
            <a:off x="3059832" y="3505572"/>
            <a:ext cx="2016224" cy="1872208"/>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rgbClr val="A37501"/>
                </a:solidFill>
              </a:rPr>
              <a:t>Delta del Níger desde NASA satélite.</a:t>
            </a:r>
          </a:p>
          <a:p>
            <a:pPr algn="ctr"/>
            <a:endParaRPr lang="es-ES" sz="1600" dirty="0" smtClean="0"/>
          </a:p>
          <a:p>
            <a:pPr algn="ctr"/>
            <a:r>
              <a:rPr lang="es-ES" sz="1600" dirty="0" err="1" smtClean="0">
                <a:solidFill>
                  <a:schemeClr val="bg1">
                    <a:lumMod val="95000"/>
                    <a:lumOff val="5000"/>
                  </a:schemeClr>
                </a:solidFill>
              </a:rPr>
              <a:t>Niger</a:t>
            </a:r>
            <a:r>
              <a:rPr lang="es-ES" sz="1600" dirty="0" smtClean="0">
                <a:solidFill>
                  <a:schemeClr val="bg1">
                    <a:lumMod val="95000"/>
                    <a:lumOff val="5000"/>
                  </a:schemeClr>
                </a:solidFill>
              </a:rPr>
              <a:t> delta </a:t>
            </a:r>
            <a:r>
              <a:rPr lang="es-ES" sz="1600" dirty="0" err="1" smtClean="0">
                <a:solidFill>
                  <a:schemeClr val="bg1">
                    <a:lumMod val="95000"/>
                    <a:lumOff val="5000"/>
                  </a:schemeClr>
                </a:solidFill>
              </a:rPr>
              <a:t>from</a:t>
            </a:r>
            <a:r>
              <a:rPr lang="es-ES" sz="1600" dirty="0" smtClean="0">
                <a:solidFill>
                  <a:schemeClr val="bg1">
                    <a:lumMod val="95000"/>
                    <a:lumOff val="5000"/>
                  </a:schemeClr>
                </a:solidFill>
              </a:rPr>
              <a:t> NASA </a:t>
            </a:r>
            <a:r>
              <a:rPr lang="es-ES" sz="1600" dirty="0" err="1" smtClean="0">
                <a:solidFill>
                  <a:schemeClr val="bg1">
                    <a:lumMod val="95000"/>
                    <a:lumOff val="5000"/>
                  </a:schemeClr>
                </a:solidFill>
              </a:rPr>
              <a:t>space</a:t>
            </a:r>
            <a:r>
              <a:rPr lang="es-ES" sz="1600" dirty="0" smtClean="0">
                <a:solidFill>
                  <a:schemeClr val="bg1">
                    <a:lumMod val="95000"/>
                    <a:lumOff val="5000"/>
                  </a:schemeClr>
                </a:solidFill>
              </a:rPr>
              <a:t> </a:t>
            </a:r>
            <a:r>
              <a:rPr lang="es-ES" sz="1600" dirty="0" err="1" smtClean="0">
                <a:solidFill>
                  <a:schemeClr val="bg1">
                    <a:lumMod val="95000"/>
                    <a:lumOff val="5000"/>
                  </a:schemeClr>
                </a:solidFill>
              </a:rPr>
              <a:t>shuttle</a:t>
            </a:r>
            <a:r>
              <a:rPr lang="es-ES" sz="1600" dirty="0" smtClean="0">
                <a:solidFill>
                  <a:schemeClr val="bg1">
                    <a:lumMod val="95000"/>
                    <a:lumOff val="5000"/>
                  </a:schemeClr>
                </a:solidFill>
              </a:rPr>
              <a:t>.</a:t>
            </a:r>
            <a:endParaRPr lang="es-ES" sz="1600"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descr="Boubon1.jpg"/>
          <p:cNvPicPr>
            <a:picLocks noChangeAspect="1" noChangeArrowheads="1"/>
          </p:cNvPicPr>
          <p:nvPr/>
        </p:nvPicPr>
        <p:blipFill>
          <a:blip r:embed="rId2" cstate="email"/>
          <a:srcRect/>
          <a:stretch>
            <a:fillRect/>
          </a:stretch>
        </p:blipFill>
        <p:spPr bwMode="auto">
          <a:xfrm>
            <a:off x="179512" y="481237"/>
            <a:ext cx="4248472" cy="2830052"/>
          </a:xfrm>
          <a:prstGeom prst="rect">
            <a:avLst/>
          </a:prstGeom>
          <a:noFill/>
        </p:spPr>
      </p:pic>
      <p:sp>
        <p:nvSpPr>
          <p:cNvPr id="3" name="2 Rectángulo"/>
          <p:cNvSpPr/>
          <p:nvPr/>
        </p:nvSpPr>
        <p:spPr>
          <a:xfrm>
            <a:off x="4572000" y="481236"/>
            <a:ext cx="2592288" cy="936104"/>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lumMod val="95000"/>
                    <a:lumOff val="5000"/>
                  </a:schemeClr>
                </a:solidFill>
              </a:rPr>
              <a:t>Río Níger junto a Niamey.</a:t>
            </a:r>
          </a:p>
          <a:p>
            <a:pPr algn="ctr"/>
            <a:r>
              <a:rPr lang="es-ES" sz="1400" dirty="0" smtClean="0">
                <a:solidFill>
                  <a:schemeClr val="bg1">
                    <a:lumMod val="50000"/>
                    <a:lumOff val="50000"/>
                  </a:schemeClr>
                </a:solidFill>
              </a:rPr>
              <a:t>Foto: </a:t>
            </a:r>
            <a:r>
              <a:rPr lang="es-ES" sz="1400" dirty="0" err="1" smtClean="0">
                <a:solidFill>
                  <a:schemeClr val="bg1">
                    <a:lumMod val="50000"/>
                    <a:lumOff val="50000"/>
                  </a:schemeClr>
                </a:solidFill>
              </a:rPr>
              <a:t>Dominik</a:t>
            </a:r>
            <a:r>
              <a:rPr lang="es-ES" sz="1400" dirty="0" smtClean="0">
                <a:solidFill>
                  <a:schemeClr val="bg1">
                    <a:lumMod val="50000"/>
                    <a:lumOff val="50000"/>
                  </a:schemeClr>
                </a:solidFill>
              </a:rPr>
              <a:t> </a:t>
            </a:r>
            <a:r>
              <a:rPr lang="es-ES" sz="1400" dirty="0" err="1" smtClean="0">
                <a:solidFill>
                  <a:schemeClr val="bg1">
                    <a:lumMod val="50000"/>
                    <a:lumOff val="50000"/>
                  </a:schemeClr>
                </a:solidFill>
              </a:rPr>
              <a:t>Schwarz</a:t>
            </a:r>
            <a:endParaRPr lang="es-ES" sz="1400" dirty="0">
              <a:solidFill>
                <a:schemeClr val="bg1">
                  <a:lumMod val="50000"/>
                  <a:lumOff val="50000"/>
                </a:schemeClr>
              </a:solidFill>
            </a:endParaRPr>
          </a:p>
        </p:txBody>
      </p:sp>
      <p:pic>
        <p:nvPicPr>
          <p:cNvPr id="55300" name="Picture 4" descr="FISHERMEN RIVER WEST AFRICA.jpg"/>
          <p:cNvPicPr>
            <a:picLocks noChangeAspect="1" noChangeArrowheads="1"/>
          </p:cNvPicPr>
          <p:nvPr/>
        </p:nvPicPr>
        <p:blipFill>
          <a:blip r:embed="rId3" cstate="email">
            <a:lum contrast="20000"/>
          </a:blip>
          <a:srcRect l="3280" t="2289" r="1587" b="1564"/>
          <a:stretch>
            <a:fillRect/>
          </a:stretch>
        </p:blipFill>
        <p:spPr bwMode="auto">
          <a:xfrm>
            <a:off x="4716016" y="2353444"/>
            <a:ext cx="4176464" cy="3024336"/>
          </a:xfrm>
          <a:prstGeom prst="rect">
            <a:avLst/>
          </a:prstGeom>
          <a:ln>
            <a:noFill/>
          </a:ln>
          <a:effectLst>
            <a:outerShdw blurRad="292100" dist="139700" dir="2700000" algn="tl" rotWithShape="0">
              <a:srgbClr val="333333">
                <a:alpha val="65000"/>
              </a:srgbClr>
            </a:outerShdw>
          </a:effectLst>
        </p:spPr>
      </p:pic>
      <p:sp>
        <p:nvSpPr>
          <p:cNvPr id="5" name="4 Rectángulo"/>
          <p:cNvSpPr/>
          <p:nvPr/>
        </p:nvSpPr>
        <p:spPr>
          <a:xfrm>
            <a:off x="899592" y="4585692"/>
            <a:ext cx="3672408" cy="936104"/>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bg1">
                    <a:lumMod val="95000"/>
                    <a:lumOff val="5000"/>
                  </a:schemeClr>
                </a:solidFill>
              </a:rPr>
              <a:t>Traditional</a:t>
            </a:r>
            <a:r>
              <a:rPr lang="es-ES" dirty="0" smtClean="0">
                <a:solidFill>
                  <a:schemeClr val="bg1">
                    <a:lumMod val="95000"/>
                    <a:lumOff val="5000"/>
                  </a:schemeClr>
                </a:solidFill>
              </a:rPr>
              <a:t>  </a:t>
            </a:r>
            <a:r>
              <a:rPr lang="es-ES" dirty="0" err="1" smtClean="0">
                <a:solidFill>
                  <a:schemeClr val="bg1">
                    <a:lumMod val="95000"/>
                    <a:lumOff val="5000"/>
                  </a:schemeClr>
                </a:solidFill>
              </a:rPr>
              <a:t>comunity</a:t>
            </a:r>
            <a:r>
              <a:rPr lang="es-ES" dirty="0" smtClean="0">
                <a:solidFill>
                  <a:schemeClr val="bg1">
                    <a:lumMod val="95000"/>
                    <a:lumOff val="5000"/>
                  </a:schemeClr>
                </a:solidFill>
              </a:rPr>
              <a:t> </a:t>
            </a:r>
            <a:r>
              <a:rPr lang="es-ES" dirty="0" err="1" smtClean="0">
                <a:solidFill>
                  <a:schemeClr val="bg1">
                    <a:lumMod val="95000"/>
                    <a:lumOff val="5000"/>
                  </a:schemeClr>
                </a:solidFill>
              </a:rPr>
              <a:t>fishing</a:t>
            </a:r>
            <a:r>
              <a:rPr lang="es-ES" dirty="0" smtClean="0">
                <a:solidFill>
                  <a:schemeClr val="bg1">
                    <a:lumMod val="95000"/>
                    <a:lumOff val="5000"/>
                  </a:schemeClr>
                </a:solidFill>
              </a:rPr>
              <a:t> </a:t>
            </a:r>
            <a:r>
              <a:rPr lang="es-ES" dirty="0" err="1" smtClean="0">
                <a:solidFill>
                  <a:schemeClr val="bg1">
                    <a:lumMod val="95000"/>
                    <a:lumOff val="5000"/>
                  </a:schemeClr>
                </a:solidFill>
              </a:rPr>
              <a:t>on</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Niger</a:t>
            </a:r>
            <a:r>
              <a:rPr lang="es-ES" dirty="0" smtClean="0">
                <a:solidFill>
                  <a:schemeClr val="bg1">
                    <a:lumMod val="95000"/>
                    <a:lumOff val="5000"/>
                  </a:schemeClr>
                </a:solidFill>
              </a:rPr>
              <a:t> </a:t>
            </a:r>
            <a:r>
              <a:rPr lang="es-ES" dirty="0" err="1" smtClean="0">
                <a:solidFill>
                  <a:schemeClr val="bg1">
                    <a:lumMod val="95000"/>
                    <a:lumOff val="5000"/>
                  </a:schemeClr>
                </a:solidFill>
              </a:rPr>
              <a:t>River</a:t>
            </a:r>
            <a:r>
              <a:rPr lang="es-ES" dirty="0" smtClean="0">
                <a:solidFill>
                  <a:schemeClr val="bg1">
                    <a:lumMod val="95000"/>
                    <a:lumOff val="5000"/>
                  </a:schemeClr>
                </a:solidFill>
              </a:rPr>
              <a:t>. </a:t>
            </a:r>
          </a:p>
          <a:p>
            <a:pPr algn="ctr"/>
            <a:r>
              <a:rPr lang="es-ES" sz="1400" i="1" dirty="0" err="1" smtClean="0">
                <a:solidFill>
                  <a:schemeClr val="bg1">
                    <a:lumMod val="65000"/>
                    <a:lumOff val="35000"/>
                  </a:schemeClr>
                </a:solidFill>
              </a:rPr>
              <a:t>Photo</a:t>
            </a:r>
            <a:r>
              <a:rPr lang="es-ES" sz="1400" i="1" dirty="0" smtClean="0">
                <a:solidFill>
                  <a:schemeClr val="bg1">
                    <a:lumMod val="65000"/>
                    <a:lumOff val="35000"/>
                  </a:schemeClr>
                </a:solidFill>
              </a:rPr>
              <a:t>  </a:t>
            </a:r>
            <a:r>
              <a:rPr lang="es-ES" sz="1400" i="1" dirty="0" err="1" smtClean="0">
                <a:solidFill>
                  <a:schemeClr val="bg1">
                    <a:lumMod val="65000"/>
                    <a:lumOff val="35000"/>
                  </a:schemeClr>
                </a:solidFill>
              </a:rPr>
              <a:t>Naliaka</a:t>
            </a:r>
            <a:endParaRPr lang="es-ES" sz="1400" i="1" dirty="0">
              <a:solidFill>
                <a:schemeClr val="bg1">
                  <a:lumMod val="65000"/>
                  <a:lumOff val="3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2" descr="NigerRiverMali.jpg"/>
          <p:cNvPicPr>
            <a:picLocks noChangeAspect="1" noChangeArrowheads="1"/>
          </p:cNvPicPr>
          <p:nvPr/>
        </p:nvPicPr>
        <p:blipFill>
          <a:blip r:embed="rId2" cstate="email">
            <a:lum contrast="10000"/>
          </a:blip>
          <a:srcRect/>
          <a:stretch>
            <a:fillRect/>
          </a:stretch>
        </p:blipFill>
        <p:spPr bwMode="auto">
          <a:xfrm>
            <a:off x="4562424" y="409229"/>
            <a:ext cx="4402064" cy="2952328"/>
          </a:xfrm>
          <a:prstGeom prst="rect">
            <a:avLst/>
          </a:prstGeom>
          <a:ln>
            <a:noFill/>
          </a:ln>
          <a:effectLst>
            <a:outerShdw blurRad="292100" dist="139700" dir="2700000" algn="tl" rotWithShape="0">
              <a:srgbClr val="333333">
                <a:alpha val="65000"/>
              </a:srgbClr>
            </a:outerShdw>
          </a:effectLst>
        </p:spPr>
      </p:pic>
      <p:sp>
        <p:nvSpPr>
          <p:cNvPr id="56324" name="AutoShape 4" descr="Sunset in Segou.jpg"/>
          <p:cNvSpPr>
            <a:spLocks noChangeAspect="1" noChangeArrowheads="1"/>
          </p:cNvSpPr>
          <p:nvPr/>
        </p:nvSpPr>
        <p:spPr bwMode="auto">
          <a:xfrm>
            <a:off x="63500" y="-136525"/>
            <a:ext cx="5962650" cy="39719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6326" name="AutoShape 6" descr="Sunset in Segou.jpg"/>
          <p:cNvSpPr>
            <a:spLocks noChangeAspect="1" noChangeArrowheads="1"/>
          </p:cNvSpPr>
          <p:nvPr/>
        </p:nvSpPr>
        <p:spPr bwMode="auto">
          <a:xfrm>
            <a:off x="63500" y="-136525"/>
            <a:ext cx="5962650" cy="39719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6328" name="AutoShape 8" descr="Sunset in Segou.jpg"/>
          <p:cNvSpPr>
            <a:spLocks noChangeAspect="1" noChangeArrowheads="1"/>
          </p:cNvSpPr>
          <p:nvPr/>
        </p:nvSpPr>
        <p:spPr bwMode="auto">
          <a:xfrm>
            <a:off x="63500" y="-136525"/>
            <a:ext cx="5962650" cy="39719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6330" name="AutoShape 10" descr="Sunset in Segou.jpg"/>
          <p:cNvSpPr>
            <a:spLocks noChangeAspect="1" noChangeArrowheads="1"/>
          </p:cNvSpPr>
          <p:nvPr/>
        </p:nvSpPr>
        <p:spPr bwMode="auto">
          <a:xfrm>
            <a:off x="63500" y="-136525"/>
            <a:ext cx="5962650" cy="39719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6332" name="Picture 12" descr="The Niger near the Kennedy Bridge, Niamey.jpg"/>
          <p:cNvPicPr>
            <a:picLocks noChangeAspect="1" noChangeArrowheads="1"/>
          </p:cNvPicPr>
          <p:nvPr/>
        </p:nvPicPr>
        <p:blipFill>
          <a:blip r:embed="rId3" cstate="email">
            <a:lum contrast="10000"/>
          </a:blip>
          <a:srcRect/>
          <a:stretch>
            <a:fillRect/>
          </a:stretch>
        </p:blipFill>
        <p:spPr bwMode="auto">
          <a:xfrm>
            <a:off x="179512" y="2641131"/>
            <a:ext cx="4248472" cy="2830052"/>
          </a:xfrm>
          <a:prstGeom prst="rect">
            <a:avLst/>
          </a:prstGeom>
          <a:ln>
            <a:noFill/>
          </a:ln>
          <a:effectLst>
            <a:outerShdw blurRad="292100" dist="139700" dir="2700000" algn="tl" rotWithShape="0">
              <a:srgbClr val="333333">
                <a:alpha val="65000"/>
              </a:srgbClr>
            </a:outerShdw>
          </a:effectLst>
        </p:spPr>
      </p:pic>
      <p:sp>
        <p:nvSpPr>
          <p:cNvPr id="8" name="7 Rectángulo"/>
          <p:cNvSpPr/>
          <p:nvPr/>
        </p:nvSpPr>
        <p:spPr>
          <a:xfrm>
            <a:off x="4499992" y="4945732"/>
            <a:ext cx="4248472" cy="769268"/>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bg1">
                    <a:lumMod val="95000"/>
                    <a:lumOff val="5000"/>
                  </a:schemeClr>
                </a:solidFill>
              </a:rPr>
              <a:t>Near</a:t>
            </a:r>
            <a:r>
              <a:rPr lang="es-ES" dirty="0" smtClean="0">
                <a:solidFill>
                  <a:schemeClr val="bg1">
                    <a:lumMod val="95000"/>
                    <a:lumOff val="5000"/>
                  </a:schemeClr>
                </a:solidFill>
              </a:rPr>
              <a:t> Kennedy Bridge, Niamey.</a:t>
            </a:r>
          </a:p>
          <a:p>
            <a:pPr algn="ctr"/>
            <a:r>
              <a:rPr lang="es-ES" sz="1400" i="1" dirty="0" smtClean="0">
                <a:solidFill>
                  <a:schemeClr val="bg1">
                    <a:lumMod val="65000"/>
                    <a:lumOff val="35000"/>
                  </a:schemeClr>
                </a:solidFill>
              </a:rPr>
              <a:t>Fotos Dan y </a:t>
            </a:r>
            <a:r>
              <a:rPr lang="es-ES" sz="1400" i="1" dirty="0" err="1" smtClean="0">
                <a:solidFill>
                  <a:schemeClr val="bg1">
                    <a:lumMod val="65000"/>
                    <a:lumOff val="35000"/>
                  </a:schemeClr>
                </a:solidFill>
              </a:rPr>
              <a:t>Roland</a:t>
            </a:r>
            <a:r>
              <a:rPr lang="es-ES" sz="1400" i="1" dirty="0" smtClean="0">
                <a:solidFill>
                  <a:schemeClr val="bg1">
                    <a:lumMod val="65000"/>
                    <a:lumOff val="35000"/>
                  </a:schemeClr>
                </a:solidFill>
              </a:rPr>
              <a:t>.</a:t>
            </a:r>
            <a:endParaRPr lang="es-ES" sz="1400" i="1" dirty="0">
              <a:solidFill>
                <a:schemeClr val="bg1">
                  <a:lumMod val="65000"/>
                  <a:lumOff val="3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148064" y="193204"/>
            <a:ext cx="3600400" cy="792088"/>
          </a:xfrm>
          <a:prstGeom prst="rect">
            <a:avLst/>
          </a:prstGeom>
          <a:solidFill>
            <a:srgbClr val="A37501"/>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p>
          <a:p>
            <a:pPr algn="ctr"/>
            <a:r>
              <a:rPr lang="es-ES" b="1" dirty="0" smtClean="0"/>
              <a:t>RÍO LENA</a:t>
            </a:r>
          </a:p>
          <a:p>
            <a:pPr algn="ctr"/>
            <a:r>
              <a:rPr lang="es-ES" b="1" dirty="0" smtClean="0"/>
              <a:t>LENA RIVER</a:t>
            </a:r>
          </a:p>
          <a:p>
            <a:pPr algn="ctr"/>
            <a:endParaRPr lang="es-ES" b="1" dirty="0"/>
          </a:p>
        </p:txBody>
      </p:sp>
      <p:pic>
        <p:nvPicPr>
          <p:cNvPr id="41986" name="Picture 2" descr="Cuenca del río Lena"/>
          <p:cNvPicPr>
            <a:picLocks noChangeAspect="1" noChangeArrowheads="1"/>
          </p:cNvPicPr>
          <p:nvPr/>
        </p:nvPicPr>
        <p:blipFill>
          <a:blip r:embed="rId2" cstate="email"/>
          <a:srcRect/>
          <a:stretch>
            <a:fillRect/>
          </a:stretch>
        </p:blipFill>
        <p:spPr bwMode="auto">
          <a:xfrm>
            <a:off x="179512" y="121196"/>
            <a:ext cx="4762500" cy="4762500"/>
          </a:xfrm>
          <a:prstGeom prst="rect">
            <a:avLst/>
          </a:prstGeom>
          <a:ln>
            <a:noFill/>
          </a:ln>
          <a:effectLst>
            <a:outerShdw blurRad="292100" dist="139700" dir="2700000" algn="tl" rotWithShape="0">
              <a:srgbClr val="333333">
                <a:alpha val="65000"/>
              </a:srgbClr>
            </a:outerShdw>
          </a:effectLst>
        </p:spPr>
      </p:pic>
      <p:sp>
        <p:nvSpPr>
          <p:cNvPr id="4" name="3 Rectángulo"/>
          <p:cNvSpPr/>
          <p:nvPr/>
        </p:nvSpPr>
        <p:spPr>
          <a:xfrm>
            <a:off x="5220072" y="1129308"/>
            <a:ext cx="3600400" cy="4248472"/>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rgbClr val="A37501"/>
                </a:solidFill>
              </a:rPr>
              <a:t>Es el décimo río más largo del mundo, con 4,313 km. Nace en los Montes </a:t>
            </a:r>
            <a:r>
              <a:rPr lang="es-ES" dirty="0" err="1" smtClean="0">
                <a:solidFill>
                  <a:srgbClr val="A37501"/>
                </a:solidFill>
              </a:rPr>
              <a:t>Baikal</a:t>
            </a:r>
            <a:r>
              <a:rPr lang="es-ES" dirty="0" smtClean="0">
                <a:solidFill>
                  <a:srgbClr val="A37501"/>
                </a:solidFill>
              </a:rPr>
              <a:t> y desemboca en el Mar de Laptev, en el Ártico.</a:t>
            </a:r>
          </a:p>
          <a:p>
            <a:pPr algn="ctr"/>
            <a:endParaRPr lang="es-ES" dirty="0" smtClean="0"/>
          </a:p>
          <a:p>
            <a:pPr algn="just"/>
            <a:r>
              <a:rPr lang="es-ES" dirty="0" err="1" smtClean="0">
                <a:solidFill>
                  <a:schemeClr val="bg1">
                    <a:lumMod val="95000"/>
                    <a:lumOff val="5000"/>
                  </a:schemeClr>
                </a:solidFill>
              </a:rPr>
              <a:t>It’s</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tenth</a:t>
            </a:r>
            <a:r>
              <a:rPr lang="es-ES" dirty="0" smtClean="0">
                <a:solidFill>
                  <a:schemeClr val="bg1">
                    <a:lumMod val="95000"/>
                    <a:lumOff val="5000"/>
                  </a:schemeClr>
                </a:solidFill>
              </a:rPr>
              <a:t> </a:t>
            </a:r>
            <a:r>
              <a:rPr lang="es-ES" dirty="0" err="1" smtClean="0">
                <a:solidFill>
                  <a:schemeClr val="bg1">
                    <a:lumMod val="95000"/>
                    <a:lumOff val="5000"/>
                  </a:schemeClr>
                </a:solidFill>
              </a:rPr>
              <a:t>longest</a:t>
            </a:r>
            <a:r>
              <a:rPr lang="es-ES" dirty="0" smtClean="0">
                <a:solidFill>
                  <a:schemeClr val="bg1">
                    <a:lumMod val="95000"/>
                    <a:lumOff val="5000"/>
                  </a:schemeClr>
                </a:solidFill>
              </a:rPr>
              <a:t> </a:t>
            </a:r>
            <a:r>
              <a:rPr lang="es-ES" dirty="0" err="1" smtClean="0">
                <a:solidFill>
                  <a:schemeClr val="bg1">
                    <a:lumMod val="95000"/>
                    <a:lumOff val="5000"/>
                  </a:schemeClr>
                </a:solidFill>
              </a:rPr>
              <a:t>river</a:t>
            </a:r>
            <a:r>
              <a:rPr lang="es-ES" dirty="0" smtClean="0">
                <a:solidFill>
                  <a:schemeClr val="bg1">
                    <a:lumMod val="95000"/>
                    <a:lumOff val="5000"/>
                  </a:schemeClr>
                </a:solidFill>
              </a:rPr>
              <a:t> in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world</a:t>
            </a:r>
            <a:r>
              <a:rPr lang="es-ES" dirty="0" smtClean="0">
                <a:solidFill>
                  <a:schemeClr val="bg1">
                    <a:lumMod val="95000"/>
                    <a:lumOff val="5000"/>
                  </a:schemeClr>
                </a:solidFill>
              </a:rPr>
              <a:t>, </a:t>
            </a:r>
            <a:r>
              <a:rPr lang="es-ES" dirty="0" err="1" smtClean="0">
                <a:solidFill>
                  <a:schemeClr val="bg1">
                    <a:lumMod val="95000"/>
                    <a:lumOff val="5000"/>
                  </a:schemeClr>
                </a:solidFill>
              </a:rPr>
              <a:t>with</a:t>
            </a:r>
            <a:r>
              <a:rPr lang="es-ES" dirty="0" smtClean="0">
                <a:solidFill>
                  <a:schemeClr val="bg1">
                    <a:lumMod val="95000"/>
                    <a:lumOff val="5000"/>
                  </a:schemeClr>
                </a:solidFill>
              </a:rPr>
              <a:t> 4,313 km, </a:t>
            </a:r>
            <a:r>
              <a:rPr lang="es-ES" dirty="0" err="1" smtClean="0">
                <a:solidFill>
                  <a:schemeClr val="bg1">
                    <a:lumMod val="95000"/>
                    <a:lumOff val="5000"/>
                  </a:schemeClr>
                </a:solidFill>
              </a:rPr>
              <a:t>from</a:t>
            </a:r>
            <a:r>
              <a:rPr lang="es-ES" dirty="0" smtClean="0">
                <a:solidFill>
                  <a:schemeClr val="bg1">
                    <a:lumMod val="95000"/>
                    <a:lumOff val="5000"/>
                  </a:schemeClr>
                </a:solidFill>
              </a:rPr>
              <a:t> </a:t>
            </a:r>
            <a:r>
              <a:rPr lang="es-ES" dirty="0" err="1" smtClean="0">
                <a:solidFill>
                  <a:schemeClr val="bg1">
                    <a:lumMod val="95000"/>
                    <a:lumOff val="5000"/>
                  </a:schemeClr>
                </a:solidFill>
              </a:rPr>
              <a:t>its</a:t>
            </a:r>
            <a:r>
              <a:rPr lang="es-ES" dirty="0" smtClean="0">
                <a:solidFill>
                  <a:schemeClr val="bg1">
                    <a:lumMod val="95000"/>
                    <a:lumOff val="5000"/>
                  </a:schemeClr>
                </a:solidFill>
              </a:rPr>
              <a:t> </a:t>
            </a:r>
            <a:r>
              <a:rPr lang="es-ES" dirty="0" err="1" smtClean="0">
                <a:solidFill>
                  <a:schemeClr val="bg1">
                    <a:lumMod val="95000"/>
                    <a:lumOff val="5000"/>
                  </a:schemeClr>
                </a:solidFill>
              </a:rPr>
              <a:t>source</a:t>
            </a:r>
            <a:r>
              <a:rPr lang="es-ES" dirty="0" smtClean="0">
                <a:solidFill>
                  <a:schemeClr val="bg1">
                    <a:lumMod val="95000"/>
                    <a:lumOff val="5000"/>
                  </a:schemeClr>
                </a:solidFill>
              </a:rPr>
              <a:t>  at </a:t>
            </a:r>
            <a:r>
              <a:rPr lang="es-ES" dirty="0" err="1" smtClean="0">
                <a:solidFill>
                  <a:schemeClr val="bg1">
                    <a:lumMod val="95000"/>
                    <a:lumOff val="5000"/>
                  </a:schemeClr>
                </a:solidFill>
              </a:rPr>
              <a:t>Baikal</a:t>
            </a:r>
            <a:r>
              <a:rPr lang="es-ES" dirty="0" smtClean="0">
                <a:solidFill>
                  <a:schemeClr val="bg1">
                    <a:lumMod val="95000"/>
                    <a:lumOff val="5000"/>
                  </a:schemeClr>
                </a:solidFill>
              </a:rPr>
              <a:t> </a:t>
            </a:r>
            <a:r>
              <a:rPr lang="es-ES" dirty="0" err="1" smtClean="0">
                <a:solidFill>
                  <a:schemeClr val="bg1">
                    <a:lumMod val="95000"/>
                    <a:lumOff val="5000"/>
                  </a:schemeClr>
                </a:solidFill>
              </a:rPr>
              <a:t>Mountains</a:t>
            </a:r>
            <a:r>
              <a:rPr lang="es-ES" dirty="0" smtClean="0">
                <a:solidFill>
                  <a:schemeClr val="bg1">
                    <a:lumMod val="95000"/>
                    <a:lumOff val="5000"/>
                  </a:schemeClr>
                </a:solidFill>
              </a:rPr>
              <a:t> </a:t>
            </a:r>
            <a:r>
              <a:rPr lang="es-ES" dirty="0" err="1" smtClean="0">
                <a:solidFill>
                  <a:schemeClr val="bg1">
                    <a:lumMod val="95000"/>
                    <a:lumOff val="5000"/>
                  </a:schemeClr>
                </a:solidFill>
              </a:rPr>
              <a:t>to</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mouth</a:t>
            </a:r>
            <a:r>
              <a:rPr lang="es-ES" dirty="0" smtClean="0">
                <a:solidFill>
                  <a:schemeClr val="bg1">
                    <a:lumMod val="95000"/>
                    <a:lumOff val="5000"/>
                  </a:schemeClr>
                </a:solidFill>
              </a:rPr>
              <a:t> at Laptev Sea in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Artic</a:t>
            </a:r>
            <a:r>
              <a:rPr lang="es-ES" dirty="0" smtClean="0">
                <a:solidFill>
                  <a:schemeClr val="bg1">
                    <a:lumMod val="95000"/>
                    <a:lumOff val="5000"/>
                  </a:schemeClr>
                </a:solidFill>
              </a:rPr>
              <a:t> </a:t>
            </a:r>
            <a:r>
              <a:rPr lang="es-ES" dirty="0" err="1" smtClean="0">
                <a:solidFill>
                  <a:schemeClr val="bg1">
                    <a:lumMod val="95000"/>
                    <a:lumOff val="5000"/>
                  </a:schemeClr>
                </a:solidFill>
              </a:rPr>
              <a:t>Ocean</a:t>
            </a:r>
            <a:r>
              <a:rPr lang="es-ES" dirty="0" smtClean="0">
                <a:solidFill>
                  <a:schemeClr val="bg1">
                    <a:lumMod val="95000"/>
                    <a:lumOff val="5000"/>
                  </a:schemeClr>
                </a:solidFill>
              </a:rPr>
              <a:t>.</a:t>
            </a:r>
          </a:p>
          <a:p>
            <a:pPr algn="ctr"/>
            <a:endParaRPr lang="es-ES" dirty="0" smtClean="0"/>
          </a:p>
          <a:p>
            <a:pPr algn="ctr"/>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LenaJakutsk.jpg"/>
          <p:cNvPicPr>
            <a:picLocks noChangeAspect="1" noChangeArrowheads="1"/>
          </p:cNvPicPr>
          <p:nvPr/>
        </p:nvPicPr>
        <p:blipFill>
          <a:blip r:embed="rId2" cstate="email"/>
          <a:srcRect/>
          <a:stretch>
            <a:fillRect/>
          </a:stretch>
        </p:blipFill>
        <p:spPr bwMode="auto">
          <a:xfrm>
            <a:off x="251520" y="265212"/>
            <a:ext cx="4398519" cy="2232248"/>
          </a:xfrm>
          <a:prstGeom prst="rect">
            <a:avLst/>
          </a:prstGeom>
          <a:noFill/>
        </p:spPr>
      </p:pic>
      <p:sp>
        <p:nvSpPr>
          <p:cNvPr id="3" name="2 Rectángulo"/>
          <p:cNvSpPr/>
          <p:nvPr/>
        </p:nvSpPr>
        <p:spPr>
          <a:xfrm>
            <a:off x="4716016" y="265212"/>
            <a:ext cx="2304256" cy="792088"/>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lumMod val="95000"/>
                    <a:lumOff val="5000"/>
                  </a:schemeClr>
                </a:solidFill>
              </a:rPr>
              <a:t>Río Lena, cerca de Yakutsk</a:t>
            </a:r>
            <a:endParaRPr lang="es-ES" dirty="0">
              <a:solidFill>
                <a:schemeClr val="bg1">
                  <a:lumMod val="95000"/>
                  <a:lumOff val="5000"/>
                </a:schemeClr>
              </a:solidFill>
            </a:endParaRPr>
          </a:p>
        </p:txBody>
      </p:sp>
      <p:pic>
        <p:nvPicPr>
          <p:cNvPr id="4" name="Picture 9" descr="esperando la primavera - copia"/>
          <p:cNvPicPr>
            <a:picLocks noChangeAspect="1" noChangeArrowheads="1"/>
          </p:cNvPicPr>
          <p:nvPr/>
        </p:nvPicPr>
        <p:blipFill>
          <a:blip r:embed="rId3" cstate="email">
            <a:lum contrast="20000"/>
          </a:blip>
          <a:srcRect t="8476" b="6073"/>
          <a:stretch>
            <a:fillRect/>
          </a:stretch>
        </p:blipFill>
        <p:spPr bwMode="auto">
          <a:xfrm>
            <a:off x="4572000" y="2713484"/>
            <a:ext cx="4580310" cy="2600280"/>
          </a:xfrm>
          <a:prstGeom prst="rect">
            <a:avLst/>
          </a:prstGeom>
          <a:ln>
            <a:noFill/>
          </a:ln>
          <a:effectLst>
            <a:outerShdw blurRad="292100" dist="139700" dir="2700000" algn="tl" rotWithShape="0">
              <a:srgbClr val="333333">
                <a:alpha val="65000"/>
              </a:srgbClr>
            </a:outerShdw>
          </a:effectLst>
        </p:spPr>
      </p:pic>
      <p:sp>
        <p:nvSpPr>
          <p:cNvPr id="5" name="4 Rectángulo"/>
          <p:cNvSpPr/>
          <p:nvPr/>
        </p:nvSpPr>
        <p:spPr>
          <a:xfrm>
            <a:off x="179512" y="3505572"/>
            <a:ext cx="4248472" cy="1562472"/>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lumMod val="95000"/>
                    <a:lumOff val="5000"/>
                  </a:schemeClr>
                </a:solidFill>
              </a:rPr>
              <a:t>Puerto de Yakutsk. El río Lena está congelado hasta la primavera.</a:t>
            </a:r>
          </a:p>
          <a:p>
            <a:pPr algn="ctr"/>
            <a:endParaRPr lang="es-ES" dirty="0" smtClean="0">
              <a:solidFill>
                <a:schemeClr val="bg1">
                  <a:lumMod val="95000"/>
                  <a:lumOff val="5000"/>
                </a:schemeClr>
              </a:solidFill>
            </a:endParaRPr>
          </a:p>
          <a:p>
            <a:pPr algn="ctr"/>
            <a:r>
              <a:rPr lang="es-ES" dirty="0" smtClean="0">
                <a:solidFill>
                  <a:schemeClr val="bg1">
                    <a:lumMod val="95000"/>
                    <a:lumOff val="5000"/>
                  </a:schemeClr>
                </a:solidFill>
              </a:rPr>
              <a:t>Yakutsk </a:t>
            </a:r>
            <a:r>
              <a:rPr lang="es-ES" dirty="0" err="1" smtClean="0">
                <a:solidFill>
                  <a:schemeClr val="bg1">
                    <a:lumMod val="95000"/>
                    <a:lumOff val="5000"/>
                  </a:schemeClr>
                </a:solidFill>
              </a:rPr>
              <a:t>harbour</a:t>
            </a:r>
            <a:r>
              <a:rPr lang="es-ES" dirty="0" smtClean="0">
                <a:solidFill>
                  <a:schemeClr val="bg1">
                    <a:lumMod val="95000"/>
                    <a:lumOff val="5000"/>
                  </a:schemeClr>
                </a:solidFill>
              </a:rPr>
              <a:t>. Lena </a:t>
            </a:r>
            <a:r>
              <a:rPr lang="es-ES" dirty="0" err="1" smtClean="0">
                <a:solidFill>
                  <a:schemeClr val="bg1">
                    <a:lumMod val="95000"/>
                    <a:lumOff val="5000"/>
                  </a:schemeClr>
                </a:solidFill>
              </a:rPr>
              <a:t>river</a:t>
            </a:r>
            <a:r>
              <a:rPr lang="es-ES" dirty="0" smtClean="0">
                <a:solidFill>
                  <a:schemeClr val="bg1">
                    <a:lumMod val="95000"/>
                    <a:lumOff val="5000"/>
                  </a:schemeClr>
                </a:solidFill>
              </a:rPr>
              <a:t> </a:t>
            </a:r>
            <a:r>
              <a:rPr lang="es-ES" dirty="0" err="1" smtClean="0">
                <a:solidFill>
                  <a:schemeClr val="bg1">
                    <a:lumMod val="95000"/>
                    <a:lumOff val="5000"/>
                  </a:schemeClr>
                </a:solidFill>
              </a:rPr>
              <a:t>is</a:t>
            </a:r>
            <a:r>
              <a:rPr lang="es-ES" dirty="0" smtClean="0">
                <a:solidFill>
                  <a:schemeClr val="bg1">
                    <a:lumMod val="95000"/>
                    <a:lumOff val="5000"/>
                  </a:schemeClr>
                </a:solidFill>
              </a:rPr>
              <a:t> </a:t>
            </a:r>
            <a:r>
              <a:rPr lang="es-ES" dirty="0" err="1" smtClean="0">
                <a:solidFill>
                  <a:schemeClr val="bg1">
                    <a:lumMod val="95000"/>
                    <a:lumOff val="5000"/>
                  </a:schemeClr>
                </a:solidFill>
              </a:rPr>
              <a:t>frozen</a:t>
            </a:r>
            <a:r>
              <a:rPr lang="es-ES" dirty="0" smtClean="0">
                <a:solidFill>
                  <a:schemeClr val="bg1">
                    <a:lumMod val="95000"/>
                    <a:lumOff val="5000"/>
                  </a:schemeClr>
                </a:solidFill>
              </a:rPr>
              <a:t> </a:t>
            </a:r>
            <a:r>
              <a:rPr lang="es-ES" dirty="0" err="1" smtClean="0">
                <a:solidFill>
                  <a:schemeClr val="bg1">
                    <a:lumMod val="95000"/>
                    <a:lumOff val="5000"/>
                  </a:schemeClr>
                </a:solidFill>
              </a:rPr>
              <a:t>untill</a:t>
            </a:r>
            <a:r>
              <a:rPr lang="es-ES" dirty="0" smtClean="0">
                <a:solidFill>
                  <a:schemeClr val="bg1">
                    <a:lumMod val="95000"/>
                    <a:lumOff val="5000"/>
                  </a:schemeClr>
                </a:solidFill>
              </a:rPr>
              <a:t> Spring.</a:t>
            </a:r>
            <a:endParaRPr lang="es-E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Frozen Lena"/>
          <p:cNvPicPr>
            <a:picLocks noChangeAspect="1" noChangeArrowheads="1"/>
          </p:cNvPicPr>
          <p:nvPr/>
        </p:nvPicPr>
        <p:blipFill>
          <a:blip r:embed="rId2" cstate="email"/>
          <a:srcRect/>
          <a:stretch>
            <a:fillRect/>
          </a:stretch>
        </p:blipFill>
        <p:spPr bwMode="auto">
          <a:xfrm>
            <a:off x="0" y="0"/>
            <a:ext cx="4702569" cy="2654176"/>
          </a:xfrm>
          <a:prstGeom prst="rect">
            <a:avLst/>
          </a:prstGeom>
          <a:ln>
            <a:noFill/>
          </a:ln>
          <a:effectLst>
            <a:outerShdw blurRad="292100" dist="139700" dir="2700000" algn="tl" rotWithShape="0">
              <a:srgbClr val="333333">
                <a:alpha val="65000"/>
              </a:srgbClr>
            </a:outerShdw>
          </a:effectLst>
        </p:spPr>
      </p:pic>
      <p:sp>
        <p:nvSpPr>
          <p:cNvPr id="3" name="2 Rectángulo"/>
          <p:cNvSpPr/>
          <p:nvPr/>
        </p:nvSpPr>
        <p:spPr>
          <a:xfrm>
            <a:off x="4932040" y="409228"/>
            <a:ext cx="4211960" cy="2376264"/>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A37501"/>
                </a:solidFill>
              </a:rPr>
              <a:t>La ciudad de Yakutsk es la más fría del planeta, con temperaturas de hasta -64º. En invierno, el río Lena es una autopista.</a:t>
            </a:r>
          </a:p>
          <a:p>
            <a:pPr algn="ctr"/>
            <a:endParaRPr lang="es-ES" dirty="0" smtClean="0"/>
          </a:p>
          <a:p>
            <a:pPr algn="ctr"/>
            <a:r>
              <a:rPr lang="es-ES" dirty="0" smtClean="0">
                <a:solidFill>
                  <a:schemeClr val="bg1">
                    <a:lumMod val="95000"/>
                    <a:lumOff val="5000"/>
                  </a:schemeClr>
                </a:solidFill>
              </a:rPr>
              <a:t>Yakutsk </a:t>
            </a:r>
            <a:r>
              <a:rPr lang="es-ES" dirty="0" err="1" smtClean="0">
                <a:solidFill>
                  <a:schemeClr val="bg1">
                    <a:lumMod val="95000"/>
                    <a:lumOff val="5000"/>
                  </a:schemeClr>
                </a:solidFill>
              </a:rPr>
              <a:t>is</a:t>
            </a:r>
            <a:r>
              <a:rPr lang="es-ES" dirty="0" smtClean="0">
                <a:solidFill>
                  <a:schemeClr val="bg1">
                    <a:lumMod val="95000"/>
                    <a:lumOff val="5000"/>
                  </a:schemeClr>
                </a:solidFill>
              </a:rPr>
              <a:t>  </a:t>
            </a:r>
            <a:r>
              <a:rPr lang="es-ES" dirty="0" err="1" smtClean="0">
                <a:solidFill>
                  <a:schemeClr val="bg1">
                    <a:lumMod val="95000"/>
                    <a:lumOff val="5000"/>
                  </a:schemeClr>
                </a:solidFill>
              </a:rPr>
              <a:t>considered</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coldest</a:t>
            </a:r>
            <a:r>
              <a:rPr lang="es-ES" dirty="0" smtClean="0">
                <a:solidFill>
                  <a:schemeClr val="bg1">
                    <a:lumMod val="95000"/>
                    <a:lumOff val="5000"/>
                  </a:schemeClr>
                </a:solidFill>
              </a:rPr>
              <a:t> </a:t>
            </a:r>
            <a:r>
              <a:rPr lang="es-ES" dirty="0" err="1" smtClean="0">
                <a:solidFill>
                  <a:schemeClr val="bg1">
                    <a:lumMod val="95000"/>
                    <a:lumOff val="5000"/>
                  </a:schemeClr>
                </a:solidFill>
              </a:rPr>
              <a:t>city</a:t>
            </a:r>
            <a:r>
              <a:rPr lang="es-ES" dirty="0" smtClean="0">
                <a:solidFill>
                  <a:schemeClr val="bg1">
                    <a:lumMod val="95000"/>
                    <a:lumOff val="5000"/>
                  </a:schemeClr>
                </a:solidFill>
              </a:rPr>
              <a:t> in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world</a:t>
            </a:r>
            <a:r>
              <a:rPr lang="es-ES" dirty="0" smtClean="0">
                <a:solidFill>
                  <a:schemeClr val="bg1">
                    <a:lumMod val="95000"/>
                    <a:lumOff val="5000"/>
                  </a:schemeClr>
                </a:solidFill>
              </a:rPr>
              <a:t>, </a:t>
            </a:r>
            <a:r>
              <a:rPr lang="es-ES" dirty="0" err="1" smtClean="0">
                <a:solidFill>
                  <a:schemeClr val="bg1">
                    <a:lumMod val="95000"/>
                    <a:lumOff val="5000"/>
                  </a:schemeClr>
                </a:solidFill>
              </a:rPr>
              <a:t>with</a:t>
            </a:r>
            <a:r>
              <a:rPr lang="es-ES" dirty="0" smtClean="0">
                <a:solidFill>
                  <a:schemeClr val="bg1">
                    <a:lumMod val="95000"/>
                    <a:lumOff val="5000"/>
                  </a:schemeClr>
                </a:solidFill>
              </a:rPr>
              <a:t> </a:t>
            </a:r>
            <a:r>
              <a:rPr lang="es-ES" dirty="0" err="1" smtClean="0">
                <a:solidFill>
                  <a:schemeClr val="bg1">
                    <a:lumMod val="95000"/>
                    <a:lumOff val="5000"/>
                  </a:schemeClr>
                </a:solidFill>
              </a:rPr>
              <a:t>temperatures</a:t>
            </a:r>
            <a:r>
              <a:rPr lang="es-ES" dirty="0" smtClean="0">
                <a:solidFill>
                  <a:schemeClr val="bg1">
                    <a:lumMod val="95000"/>
                    <a:lumOff val="5000"/>
                  </a:schemeClr>
                </a:solidFill>
              </a:rPr>
              <a:t> of -64Cº. In </a:t>
            </a:r>
            <a:r>
              <a:rPr lang="es-ES" dirty="0" err="1" smtClean="0">
                <a:solidFill>
                  <a:schemeClr val="bg1">
                    <a:lumMod val="95000"/>
                    <a:lumOff val="5000"/>
                  </a:schemeClr>
                </a:solidFill>
              </a:rPr>
              <a:t>winter</a:t>
            </a:r>
            <a:r>
              <a:rPr lang="es-ES" dirty="0" smtClean="0">
                <a:solidFill>
                  <a:schemeClr val="bg1">
                    <a:lumMod val="95000"/>
                    <a:lumOff val="5000"/>
                  </a:schemeClr>
                </a:solidFill>
              </a:rPr>
              <a:t>, </a:t>
            </a:r>
            <a:r>
              <a:rPr lang="es-ES" dirty="0" err="1" smtClean="0">
                <a:solidFill>
                  <a:schemeClr val="bg1">
                    <a:lumMod val="95000"/>
                    <a:lumOff val="5000"/>
                  </a:schemeClr>
                </a:solidFill>
              </a:rPr>
              <a:t>River</a:t>
            </a:r>
            <a:r>
              <a:rPr lang="es-ES" dirty="0" smtClean="0">
                <a:solidFill>
                  <a:schemeClr val="bg1">
                    <a:lumMod val="95000"/>
                    <a:lumOff val="5000"/>
                  </a:schemeClr>
                </a:solidFill>
              </a:rPr>
              <a:t> Lena </a:t>
            </a:r>
            <a:r>
              <a:rPr lang="es-ES" dirty="0" err="1" smtClean="0">
                <a:solidFill>
                  <a:schemeClr val="bg1">
                    <a:lumMod val="95000"/>
                    <a:lumOff val="5000"/>
                  </a:schemeClr>
                </a:solidFill>
              </a:rPr>
              <a:t>is</a:t>
            </a:r>
            <a:r>
              <a:rPr lang="es-ES" dirty="0" smtClean="0">
                <a:solidFill>
                  <a:schemeClr val="bg1">
                    <a:lumMod val="95000"/>
                    <a:lumOff val="5000"/>
                  </a:schemeClr>
                </a:solidFill>
              </a:rPr>
              <a:t> </a:t>
            </a:r>
            <a:r>
              <a:rPr lang="es-ES" dirty="0" err="1" smtClean="0">
                <a:solidFill>
                  <a:schemeClr val="bg1">
                    <a:lumMod val="95000"/>
                    <a:lumOff val="5000"/>
                  </a:schemeClr>
                </a:solidFill>
              </a:rPr>
              <a:t>used</a:t>
            </a:r>
            <a:r>
              <a:rPr lang="es-ES" dirty="0" smtClean="0">
                <a:solidFill>
                  <a:schemeClr val="bg1">
                    <a:lumMod val="95000"/>
                    <a:lumOff val="5000"/>
                  </a:schemeClr>
                </a:solidFill>
              </a:rPr>
              <a:t> as a </a:t>
            </a:r>
            <a:r>
              <a:rPr lang="es-ES" dirty="0" err="1" smtClean="0">
                <a:solidFill>
                  <a:schemeClr val="bg1">
                    <a:lumMod val="95000"/>
                    <a:lumOff val="5000"/>
                  </a:schemeClr>
                </a:solidFill>
              </a:rPr>
              <a:t>motorway</a:t>
            </a:r>
            <a:r>
              <a:rPr lang="es-ES" dirty="0" smtClean="0"/>
              <a:t>.</a:t>
            </a:r>
            <a:endParaRPr lang="es-ES" dirty="0"/>
          </a:p>
        </p:txBody>
      </p:sp>
      <p:pic>
        <p:nvPicPr>
          <p:cNvPr id="4" name="Picture 8" descr="yakutsksnowstormoctober_02"/>
          <p:cNvPicPr>
            <a:picLocks noChangeAspect="1" noChangeArrowheads="1"/>
          </p:cNvPicPr>
          <p:nvPr/>
        </p:nvPicPr>
        <p:blipFill>
          <a:blip r:embed="rId3" cstate="email"/>
          <a:srcRect t="8331"/>
          <a:stretch>
            <a:fillRect/>
          </a:stretch>
        </p:blipFill>
        <p:spPr bwMode="auto">
          <a:xfrm>
            <a:off x="4787034" y="3073524"/>
            <a:ext cx="4356966" cy="2469704"/>
          </a:xfrm>
          <a:prstGeom prst="rect">
            <a:avLst/>
          </a:prstGeom>
          <a:ln>
            <a:noFill/>
          </a:ln>
          <a:effectLst>
            <a:outerShdw blurRad="292100" dist="139700" dir="2700000" algn="tl" rotWithShape="0">
              <a:srgbClr val="333333">
                <a:alpha val="65000"/>
              </a:srgbClr>
            </a:outerShdw>
          </a:effectLst>
        </p:spPr>
      </p:pic>
      <p:pic>
        <p:nvPicPr>
          <p:cNvPr id="5" name="Picture 9" descr="article-2548176-1B0BE8E800000578-262_964x706"/>
          <p:cNvPicPr>
            <a:picLocks noChangeAspect="1" noChangeArrowheads="1"/>
          </p:cNvPicPr>
          <p:nvPr/>
        </p:nvPicPr>
        <p:blipFill>
          <a:blip r:embed="rId4" cstate="email">
            <a:lum contrast="10000"/>
          </a:blip>
          <a:srcRect t="2220" b="11111"/>
          <a:stretch>
            <a:fillRect/>
          </a:stretch>
        </p:blipFill>
        <p:spPr bwMode="auto">
          <a:xfrm>
            <a:off x="179512" y="3073524"/>
            <a:ext cx="4403235" cy="24974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upload.wikimedia.org/wikipedia/commons/3/30/Piranha_folp.jpg"/>
          <p:cNvPicPr>
            <a:picLocks noChangeAspect="1" noChangeArrowheads="1"/>
          </p:cNvPicPr>
          <p:nvPr/>
        </p:nvPicPr>
        <p:blipFill>
          <a:blip r:embed="rId2" cstate="email"/>
          <a:srcRect/>
          <a:stretch>
            <a:fillRect/>
          </a:stretch>
        </p:blipFill>
        <p:spPr bwMode="auto">
          <a:xfrm>
            <a:off x="5076057" y="3361556"/>
            <a:ext cx="3178999" cy="2129929"/>
          </a:xfrm>
          <a:prstGeom prst="rect">
            <a:avLst/>
          </a:prstGeom>
          <a:ln>
            <a:noFill/>
          </a:ln>
          <a:effectLst>
            <a:outerShdw blurRad="292100" dist="139700" dir="2700000" algn="tl" rotWithShape="0">
              <a:srgbClr val="333333">
                <a:alpha val="65000"/>
              </a:srgbClr>
            </a:outerShdw>
          </a:effectLst>
        </p:spPr>
      </p:pic>
      <p:pic>
        <p:nvPicPr>
          <p:cNvPr id="1030" name="Picture 6" descr="https://encrypted-tbn3.gstatic.com/images?q=tbn:ANd9GcSngCwJM9dg8TJH_SYG69aJr08VdlHJZdKsd_tY1DS2lRH6X-9nCA"/>
          <p:cNvPicPr>
            <a:picLocks noChangeAspect="1" noChangeArrowheads="1"/>
          </p:cNvPicPr>
          <p:nvPr/>
        </p:nvPicPr>
        <p:blipFill>
          <a:blip r:embed="rId3" cstate="email"/>
          <a:srcRect/>
          <a:stretch>
            <a:fillRect/>
          </a:stretch>
        </p:blipFill>
        <p:spPr bwMode="auto">
          <a:xfrm>
            <a:off x="5076056" y="337220"/>
            <a:ext cx="3168352" cy="2373207"/>
          </a:xfrm>
          <a:prstGeom prst="rect">
            <a:avLst/>
          </a:prstGeom>
          <a:ln>
            <a:noFill/>
          </a:ln>
          <a:effectLst>
            <a:outerShdw blurRad="292100" dist="139700" dir="2700000" algn="tl" rotWithShape="0">
              <a:srgbClr val="333333">
                <a:alpha val="65000"/>
              </a:srgbClr>
            </a:outerShdw>
          </a:effectLst>
        </p:spPr>
      </p:pic>
      <p:sp>
        <p:nvSpPr>
          <p:cNvPr id="5" name="4 Rectángulo"/>
          <p:cNvSpPr/>
          <p:nvPr/>
        </p:nvSpPr>
        <p:spPr>
          <a:xfrm>
            <a:off x="5076056" y="2641476"/>
            <a:ext cx="3168352" cy="648072"/>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bg1">
                    <a:lumMod val="95000"/>
                    <a:lumOff val="5000"/>
                  </a:schemeClr>
                </a:solidFill>
              </a:rPr>
              <a:t>Pink</a:t>
            </a:r>
            <a:r>
              <a:rPr lang="es-ES" dirty="0" smtClean="0">
                <a:solidFill>
                  <a:schemeClr val="bg1">
                    <a:lumMod val="95000"/>
                    <a:lumOff val="5000"/>
                  </a:schemeClr>
                </a:solidFill>
              </a:rPr>
              <a:t> </a:t>
            </a:r>
            <a:r>
              <a:rPr lang="es-ES" dirty="0" err="1" smtClean="0">
                <a:solidFill>
                  <a:schemeClr val="bg1">
                    <a:lumMod val="95000"/>
                    <a:lumOff val="5000"/>
                  </a:schemeClr>
                </a:solidFill>
              </a:rPr>
              <a:t>dolphins</a:t>
            </a:r>
            <a:r>
              <a:rPr lang="es-ES" dirty="0" smtClean="0">
                <a:solidFill>
                  <a:schemeClr val="bg1">
                    <a:lumMod val="95000"/>
                    <a:lumOff val="5000"/>
                  </a:schemeClr>
                </a:solidFill>
              </a:rPr>
              <a:t> and </a:t>
            </a:r>
            <a:r>
              <a:rPr lang="es-ES" dirty="0" err="1" smtClean="0">
                <a:solidFill>
                  <a:schemeClr val="bg1">
                    <a:lumMod val="95000"/>
                    <a:lumOff val="5000"/>
                  </a:schemeClr>
                </a:solidFill>
              </a:rPr>
              <a:t>piranhas</a:t>
            </a:r>
            <a:r>
              <a:rPr lang="es-ES" dirty="0" smtClean="0">
                <a:solidFill>
                  <a:schemeClr val="bg1">
                    <a:lumMod val="95000"/>
                    <a:lumOff val="5000"/>
                  </a:schemeClr>
                </a:solidFill>
              </a:rPr>
              <a:t> </a:t>
            </a:r>
            <a:r>
              <a:rPr lang="es-ES" dirty="0" err="1" smtClean="0">
                <a:solidFill>
                  <a:schemeClr val="bg1">
                    <a:lumMod val="95000"/>
                    <a:lumOff val="5000"/>
                  </a:schemeClr>
                </a:solidFill>
              </a:rPr>
              <a:t>from</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Amazon </a:t>
            </a:r>
            <a:r>
              <a:rPr lang="es-ES" dirty="0" err="1" smtClean="0">
                <a:solidFill>
                  <a:schemeClr val="bg1">
                    <a:lumMod val="95000"/>
                    <a:lumOff val="5000"/>
                  </a:schemeClr>
                </a:solidFill>
              </a:rPr>
              <a:t>river</a:t>
            </a:r>
            <a:r>
              <a:rPr lang="es-ES" dirty="0" smtClean="0">
                <a:solidFill>
                  <a:schemeClr val="bg1">
                    <a:lumMod val="95000"/>
                    <a:lumOff val="5000"/>
                  </a:schemeClr>
                </a:solidFill>
              </a:rPr>
              <a:t>.</a:t>
            </a:r>
            <a:endParaRPr lang="es-ES" dirty="0">
              <a:solidFill>
                <a:schemeClr val="bg1">
                  <a:lumMod val="95000"/>
                  <a:lumOff val="5000"/>
                </a:schemeClr>
              </a:solidFill>
            </a:endParaRPr>
          </a:p>
        </p:txBody>
      </p:sp>
      <p:pic>
        <p:nvPicPr>
          <p:cNvPr id="7170" name="Picture 2" descr="https://encrypted-tbn0.gstatic.com/images?q=tbn:ANd9GcRA47i5a1ZK3hoeg37vPESh5RsHqyY2mtQa9lHSiTluNZLJV5IZjA"/>
          <p:cNvPicPr>
            <a:picLocks noChangeAspect="1" noChangeArrowheads="1"/>
          </p:cNvPicPr>
          <p:nvPr/>
        </p:nvPicPr>
        <p:blipFill>
          <a:blip r:embed="rId4" cstate="email"/>
          <a:srcRect/>
          <a:stretch>
            <a:fillRect/>
          </a:stretch>
        </p:blipFill>
        <p:spPr bwMode="auto">
          <a:xfrm>
            <a:off x="251520" y="481236"/>
            <a:ext cx="4273174" cy="3240360"/>
          </a:xfrm>
          <a:prstGeom prst="rect">
            <a:avLst/>
          </a:prstGeom>
          <a:ln>
            <a:noFill/>
          </a:ln>
          <a:effectLst>
            <a:outerShdw blurRad="292100" dist="139700" dir="2700000" algn="tl" rotWithShape="0">
              <a:srgbClr val="333333">
                <a:alpha val="65000"/>
              </a:srgbClr>
            </a:outerShdw>
          </a:effectLst>
        </p:spPr>
      </p:pic>
      <p:sp>
        <p:nvSpPr>
          <p:cNvPr id="6" name="5 Rectángulo"/>
          <p:cNvSpPr/>
          <p:nvPr/>
        </p:nvSpPr>
        <p:spPr>
          <a:xfrm>
            <a:off x="251520" y="3937620"/>
            <a:ext cx="4248472" cy="648072"/>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lumMod val="95000"/>
                    <a:lumOff val="5000"/>
                  </a:schemeClr>
                </a:solidFill>
              </a:rPr>
              <a:t>Unión del río Negro con el Amazonas.</a:t>
            </a:r>
            <a:endParaRPr lang="es-E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abadiadigital.com/wp-content/uploads/2014/11/pilares-lena1.jpg"/>
          <p:cNvPicPr>
            <a:picLocks noChangeAspect="1" noChangeArrowheads="1"/>
          </p:cNvPicPr>
          <p:nvPr/>
        </p:nvPicPr>
        <p:blipFill>
          <a:blip r:embed="rId2" cstate="email">
            <a:lum contrast="10000"/>
          </a:blip>
          <a:srcRect/>
          <a:stretch>
            <a:fillRect/>
          </a:stretch>
        </p:blipFill>
        <p:spPr bwMode="auto">
          <a:xfrm>
            <a:off x="4427984" y="0"/>
            <a:ext cx="4572000" cy="3429001"/>
          </a:xfrm>
          <a:prstGeom prst="rect">
            <a:avLst/>
          </a:prstGeom>
          <a:ln>
            <a:noFill/>
          </a:ln>
          <a:effectLst>
            <a:outerShdw blurRad="292100" dist="139700" dir="2700000" algn="tl" rotWithShape="0">
              <a:srgbClr val="333333">
                <a:alpha val="65000"/>
              </a:srgbClr>
            </a:outerShdw>
          </a:effectLst>
        </p:spPr>
      </p:pic>
      <p:pic>
        <p:nvPicPr>
          <p:cNvPr id="43012" name="Picture 4" descr="200_20100321101724_"/>
          <p:cNvPicPr>
            <a:picLocks noChangeAspect="1" noChangeArrowheads="1"/>
          </p:cNvPicPr>
          <p:nvPr/>
        </p:nvPicPr>
        <p:blipFill>
          <a:blip r:embed="rId3" cstate="email">
            <a:lum contrast="10000"/>
          </a:blip>
          <a:srcRect/>
          <a:stretch>
            <a:fillRect/>
          </a:stretch>
        </p:blipFill>
        <p:spPr bwMode="auto">
          <a:xfrm>
            <a:off x="251520" y="2119468"/>
            <a:ext cx="4464496" cy="3402379"/>
          </a:xfrm>
          <a:prstGeom prst="rect">
            <a:avLst/>
          </a:prstGeom>
          <a:ln>
            <a:noFill/>
          </a:ln>
          <a:effectLst>
            <a:outerShdw blurRad="292100" dist="139700" dir="2700000" algn="tl" rotWithShape="0">
              <a:srgbClr val="333333">
                <a:alpha val="65000"/>
              </a:srgbClr>
            </a:outerShdw>
          </a:effectLst>
        </p:spPr>
      </p:pic>
      <p:sp>
        <p:nvSpPr>
          <p:cNvPr id="4" name="3 Rectángulo"/>
          <p:cNvSpPr/>
          <p:nvPr/>
        </p:nvSpPr>
        <p:spPr>
          <a:xfrm>
            <a:off x="395536" y="193204"/>
            <a:ext cx="3816424" cy="1800200"/>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rgbClr val="A37501"/>
                </a:solidFill>
              </a:rPr>
              <a:t>Los Pilares del Lena o el Bosque de Piedra. Se formaron en el periodo Cámbrico como lecho de un mar. El parque nacional del río Lena  se encuentra en la lista de lugares Patrimonio de la Humanidad.</a:t>
            </a:r>
            <a:endParaRPr lang="es-ES" dirty="0">
              <a:solidFill>
                <a:srgbClr val="A37501"/>
              </a:solidFill>
            </a:endParaRPr>
          </a:p>
        </p:txBody>
      </p:sp>
      <p:sp>
        <p:nvSpPr>
          <p:cNvPr id="5" name="4 Rectángulo"/>
          <p:cNvSpPr/>
          <p:nvPr/>
        </p:nvSpPr>
        <p:spPr>
          <a:xfrm>
            <a:off x="5148064" y="3649588"/>
            <a:ext cx="3672408" cy="1872208"/>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bg1">
                    <a:lumMod val="95000"/>
                    <a:lumOff val="5000"/>
                  </a:schemeClr>
                </a:solidFill>
              </a:rPr>
              <a:t>Lena </a:t>
            </a:r>
            <a:r>
              <a:rPr lang="es-ES" dirty="0" err="1" smtClean="0">
                <a:solidFill>
                  <a:schemeClr val="bg1">
                    <a:lumMod val="95000"/>
                    <a:lumOff val="5000"/>
                  </a:schemeClr>
                </a:solidFill>
              </a:rPr>
              <a:t>Pillars</a:t>
            </a:r>
            <a:r>
              <a:rPr lang="es-ES" dirty="0" smtClean="0">
                <a:solidFill>
                  <a:schemeClr val="bg1">
                    <a:lumMod val="95000"/>
                    <a:lumOff val="5000"/>
                  </a:schemeClr>
                </a:solidFill>
              </a:rPr>
              <a:t> </a:t>
            </a:r>
            <a:r>
              <a:rPr lang="es-ES" dirty="0" err="1" smtClean="0">
                <a:solidFill>
                  <a:schemeClr val="bg1">
                    <a:lumMod val="95000"/>
                    <a:lumOff val="5000"/>
                  </a:schemeClr>
                </a:solidFill>
              </a:rPr>
              <a:t>were</a:t>
            </a:r>
            <a:r>
              <a:rPr lang="es-ES" dirty="0" smtClean="0">
                <a:solidFill>
                  <a:schemeClr val="bg1">
                    <a:lumMod val="95000"/>
                    <a:lumOff val="5000"/>
                  </a:schemeClr>
                </a:solidFill>
              </a:rPr>
              <a:t> </a:t>
            </a:r>
            <a:r>
              <a:rPr lang="es-ES" dirty="0" err="1" smtClean="0">
                <a:solidFill>
                  <a:schemeClr val="bg1">
                    <a:lumMod val="95000"/>
                    <a:lumOff val="5000"/>
                  </a:schemeClr>
                </a:solidFill>
              </a:rPr>
              <a:t>formed</a:t>
            </a:r>
            <a:r>
              <a:rPr lang="es-ES" dirty="0" smtClean="0">
                <a:solidFill>
                  <a:schemeClr val="bg1">
                    <a:lumMod val="95000"/>
                    <a:lumOff val="5000"/>
                  </a:schemeClr>
                </a:solidFill>
              </a:rPr>
              <a:t> in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Cambrian</a:t>
            </a:r>
            <a:r>
              <a:rPr lang="es-ES" dirty="0" smtClean="0">
                <a:solidFill>
                  <a:schemeClr val="bg1">
                    <a:lumMod val="95000"/>
                    <a:lumOff val="5000"/>
                  </a:schemeClr>
                </a:solidFill>
              </a:rPr>
              <a:t>  </a:t>
            </a:r>
            <a:r>
              <a:rPr lang="es-ES" dirty="0" err="1" smtClean="0">
                <a:solidFill>
                  <a:schemeClr val="bg1">
                    <a:lumMod val="95000"/>
                    <a:lumOff val="5000"/>
                  </a:schemeClr>
                </a:solidFill>
              </a:rPr>
              <a:t>period</a:t>
            </a:r>
            <a:r>
              <a:rPr lang="es-ES" dirty="0" smtClean="0">
                <a:solidFill>
                  <a:schemeClr val="bg1">
                    <a:lumMod val="95000"/>
                    <a:lumOff val="5000"/>
                  </a:schemeClr>
                </a:solidFill>
              </a:rPr>
              <a:t> sea </a:t>
            </a:r>
            <a:r>
              <a:rPr lang="es-ES" dirty="0" err="1" smtClean="0">
                <a:solidFill>
                  <a:schemeClr val="bg1">
                    <a:lumMod val="95000"/>
                    <a:lumOff val="5000"/>
                  </a:schemeClr>
                </a:solidFill>
              </a:rPr>
              <a:t>basin</a:t>
            </a:r>
            <a:r>
              <a:rPr lang="es-ES" dirty="0" smtClean="0">
                <a:solidFill>
                  <a:schemeClr val="bg1">
                    <a:lumMod val="95000"/>
                    <a:lumOff val="5000"/>
                  </a:schemeClr>
                </a:solidFill>
              </a:rPr>
              <a:t>.</a:t>
            </a:r>
            <a:r>
              <a:rPr lang="en-US" dirty="0" smtClean="0">
                <a:solidFill>
                  <a:schemeClr val="bg1">
                    <a:lumMod val="95000"/>
                    <a:lumOff val="5000"/>
                  </a:schemeClr>
                </a:solidFill>
              </a:rPr>
              <a:t> The Lena Pillars National Park was inscribed on the World Heritage List</a:t>
            </a:r>
            <a:endParaRPr lang="es-E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251520" y="121196"/>
            <a:ext cx="3744416" cy="864096"/>
          </a:xfrm>
          <a:prstGeom prst="rect">
            <a:avLst/>
          </a:prstGeom>
          <a:solidFill>
            <a:srgbClr val="A37501"/>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RÍO YENISEI</a:t>
            </a:r>
          </a:p>
          <a:p>
            <a:pPr algn="ctr"/>
            <a:r>
              <a:rPr lang="es-ES" b="1" dirty="0" smtClean="0"/>
              <a:t>YENISEI RIVER</a:t>
            </a:r>
            <a:endParaRPr lang="es-ES" b="1" dirty="0"/>
          </a:p>
        </p:txBody>
      </p:sp>
      <p:pic>
        <p:nvPicPr>
          <p:cNvPr id="32770" name="Picture 2" descr="http://upload.wikimedia.org/wikipedia/commons/thumb/d/d5/Yeniseirivermap.png/800px-Yeniseirivermap.png"/>
          <p:cNvPicPr>
            <a:picLocks noChangeAspect="1" noChangeArrowheads="1"/>
          </p:cNvPicPr>
          <p:nvPr/>
        </p:nvPicPr>
        <p:blipFill>
          <a:blip r:embed="rId2" cstate="email"/>
          <a:srcRect/>
          <a:stretch>
            <a:fillRect/>
          </a:stretch>
        </p:blipFill>
        <p:spPr bwMode="auto">
          <a:xfrm>
            <a:off x="4211960" y="337220"/>
            <a:ext cx="4745660" cy="4801716"/>
          </a:xfrm>
          <a:prstGeom prst="rect">
            <a:avLst/>
          </a:prstGeom>
          <a:ln>
            <a:noFill/>
          </a:ln>
          <a:effectLst>
            <a:outerShdw blurRad="292100" dist="139700" dir="2700000" algn="tl" rotWithShape="0">
              <a:srgbClr val="333333">
                <a:alpha val="65000"/>
              </a:srgbClr>
            </a:outerShdw>
          </a:effectLst>
        </p:spPr>
      </p:pic>
      <p:sp>
        <p:nvSpPr>
          <p:cNvPr id="4" name="3 Rectángulo"/>
          <p:cNvSpPr/>
          <p:nvPr/>
        </p:nvSpPr>
        <p:spPr>
          <a:xfrm>
            <a:off x="251520" y="1273324"/>
            <a:ext cx="3672408" cy="3960440"/>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rgbClr val="A37501"/>
                </a:solidFill>
              </a:rPr>
              <a:t>Es el río más largo de los que desembocan en el Ártico, en el Mar de Kara, en Siberia. Nace en Mongolia, recibe agua del Lago </a:t>
            </a:r>
            <a:r>
              <a:rPr lang="es-ES" dirty="0" err="1" smtClean="0">
                <a:solidFill>
                  <a:srgbClr val="A37501"/>
                </a:solidFill>
              </a:rPr>
              <a:t>Baikal</a:t>
            </a:r>
            <a:r>
              <a:rPr lang="es-ES" dirty="0" smtClean="0">
                <a:solidFill>
                  <a:srgbClr val="A37501"/>
                </a:solidFill>
              </a:rPr>
              <a:t>  y  mide 4.093 Km.</a:t>
            </a:r>
          </a:p>
          <a:p>
            <a:pPr algn="just"/>
            <a:endParaRPr lang="es-ES" dirty="0" smtClean="0"/>
          </a:p>
          <a:p>
            <a:pPr algn="just"/>
            <a:r>
              <a:rPr lang="es-ES" dirty="0" err="1" smtClean="0">
                <a:solidFill>
                  <a:schemeClr val="bg1"/>
                </a:solidFill>
              </a:rPr>
              <a:t>It’s</a:t>
            </a:r>
            <a:r>
              <a:rPr lang="es-ES" dirty="0" smtClean="0">
                <a:solidFill>
                  <a:schemeClr val="bg1"/>
                </a:solidFill>
              </a:rPr>
              <a:t> </a:t>
            </a:r>
            <a:r>
              <a:rPr lang="es-ES" dirty="0" err="1" smtClean="0">
                <a:solidFill>
                  <a:schemeClr val="bg1"/>
                </a:solidFill>
              </a:rPr>
              <a:t>the</a:t>
            </a:r>
            <a:r>
              <a:rPr lang="es-ES" dirty="0" smtClean="0">
                <a:solidFill>
                  <a:schemeClr val="bg1"/>
                </a:solidFill>
              </a:rPr>
              <a:t> </a:t>
            </a:r>
            <a:r>
              <a:rPr lang="es-ES" dirty="0" err="1" smtClean="0">
                <a:solidFill>
                  <a:schemeClr val="bg1"/>
                </a:solidFill>
              </a:rPr>
              <a:t>longest</a:t>
            </a:r>
            <a:r>
              <a:rPr lang="es-ES" dirty="0" smtClean="0">
                <a:solidFill>
                  <a:schemeClr val="bg1"/>
                </a:solidFill>
              </a:rPr>
              <a:t> </a:t>
            </a:r>
            <a:r>
              <a:rPr lang="es-ES" dirty="0" err="1" smtClean="0">
                <a:solidFill>
                  <a:schemeClr val="bg1"/>
                </a:solidFill>
              </a:rPr>
              <a:t>river</a:t>
            </a:r>
            <a:r>
              <a:rPr lang="es-ES" dirty="0" smtClean="0">
                <a:solidFill>
                  <a:schemeClr val="bg1"/>
                </a:solidFill>
              </a:rPr>
              <a:t> </a:t>
            </a:r>
            <a:r>
              <a:rPr lang="es-ES" dirty="0" err="1" smtClean="0">
                <a:solidFill>
                  <a:schemeClr val="bg1"/>
                </a:solidFill>
              </a:rPr>
              <a:t>flowing</a:t>
            </a:r>
            <a:r>
              <a:rPr lang="es-ES" dirty="0" smtClean="0">
                <a:solidFill>
                  <a:schemeClr val="bg1"/>
                </a:solidFill>
              </a:rPr>
              <a:t> </a:t>
            </a:r>
            <a:r>
              <a:rPr lang="es-ES" dirty="0" err="1" smtClean="0">
                <a:solidFill>
                  <a:schemeClr val="bg1"/>
                </a:solidFill>
              </a:rPr>
              <a:t>to</a:t>
            </a:r>
            <a:r>
              <a:rPr lang="es-ES" dirty="0" smtClean="0">
                <a:solidFill>
                  <a:schemeClr val="bg1"/>
                </a:solidFill>
              </a:rPr>
              <a:t> </a:t>
            </a:r>
            <a:r>
              <a:rPr lang="es-ES" dirty="0" err="1" smtClean="0">
                <a:solidFill>
                  <a:schemeClr val="bg1"/>
                </a:solidFill>
              </a:rPr>
              <a:t>the</a:t>
            </a:r>
            <a:r>
              <a:rPr lang="es-ES" dirty="0" smtClean="0">
                <a:solidFill>
                  <a:schemeClr val="bg1"/>
                </a:solidFill>
              </a:rPr>
              <a:t> </a:t>
            </a:r>
            <a:r>
              <a:rPr lang="es-ES" dirty="0" err="1" smtClean="0">
                <a:solidFill>
                  <a:schemeClr val="bg1"/>
                </a:solidFill>
              </a:rPr>
              <a:t>Artic</a:t>
            </a:r>
            <a:r>
              <a:rPr lang="es-ES" dirty="0" smtClean="0">
                <a:solidFill>
                  <a:schemeClr val="bg1"/>
                </a:solidFill>
              </a:rPr>
              <a:t>, </a:t>
            </a:r>
            <a:r>
              <a:rPr lang="es-ES" dirty="0" err="1" smtClean="0">
                <a:solidFill>
                  <a:schemeClr val="bg1"/>
                </a:solidFill>
              </a:rPr>
              <a:t>to</a:t>
            </a:r>
            <a:r>
              <a:rPr lang="es-ES" dirty="0" smtClean="0">
                <a:solidFill>
                  <a:schemeClr val="bg1"/>
                </a:solidFill>
              </a:rPr>
              <a:t> Kara Sea, in Siberia.  </a:t>
            </a:r>
            <a:r>
              <a:rPr lang="es-ES" dirty="0" err="1" smtClean="0">
                <a:solidFill>
                  <a:schemeClr val="bg1"/>
                </a:solidFill>
              </a:rPr>
              <a:t>It’s</a:t>
            </a:r>
            <a:r>
              <a:rPr lang="es-ES" dirty="0" smtClean="0">
                <a:solidFill>
                  <a:schemeClr val="bg1"/>
                </a:solidFill>
              </a:rPr>
              <a:t> </a:t>
            </a:r>
            <a:r>
              <a:rPr lang="es-ES" dirty="0" err="1" smtClean="0">
                <a:solidFill>
                  <a:schemeClr val="bg1"/>
                </a:solidFill>
              </a:rPr>
              <a:t>born</a:t>
            </a:r>
            <a:r>
              <a:rPr lang="es-ES" dirty="0" smtClean="0">
                <a:solidFill>
                  <a:schemeClr val="bg1"/>
                </a:solidFill>
              </a:rPr>
              <a:t> in Mongolia  and </a:t>
            </a:r>
            <a:r>
              <a:rPr lang="es-ES" dirty="0" err="1" smtClean="0">
                <a:solidFill>
                  <a:schemeClr val="bg1"/>
                </a:solidFill>
              </a:rPr>
              <a:t>one</a:t>
            </a:r>
            <a:r>
              <a:rPr lang="es-ES" dirty="0" smtClean="0">
                <a:solidFill>
                  <a:schemeClr val="bg1"/>
                </a:solidFill>
              </a:rPr>
              <a:t> of </a:t>
            </a:r>
            <a:r>
              <a:rPr lang="es-ES" dirty="0" err="1" smtClean="0">
                <a:solidFill>
                  <a:schemeClr val="bg1"/>
                </a:solidFill>
              </a:rPr>
              <a:t>its</a:t>
            </a:r>
            <a:r>
              <a:rPr lang="es-ES" dirty="0" smtClean="0">
                <a:solidFill>
                  <a:schemeClr val="bg1"/>
                </a:solidFill>
              </a:rPr>
              <a:t> </a:t>
            </a:r>
            <a:r>
              <a:rPr lang="es-ES" dirty="0" err="1" smtClean="0">
                <a:solidFill>
                  <a:schemeClr val="bg1"/>
                </a:solidFill>
              </a:rPr>
              <a:t>sources</a:t>
            </a:r>
            <a:r>
              <a:rPr lang="es-ES" dirty="0" smtClean="0">
                <a:solidFill>
                  <a:schemeClr val="bg1"/>
                </a:solidFill>
              </a:rPr>
              <a:t> </a:t>
            </a:r>
            <a:r>
              <a:rPr lang="es-ES" dirty="0" err="1" smtClean="0">
                <a:solidFill>
                  <a:schemeClr val="bg1"/>
                </a:solidFill>
              </a:rPr>
              <a:t>is</a:t>
            </a:r>
            <a:r>
              <a:rPr lang="es-ES" dirty="0" smtClean="0">
                <a:solidFill>
                  <a:schemeClr val="bg1"/>
                </a:solidFill>
              </a:rPr>
              <a:t> Lake </a:t>
            </a:r>
            <a:r>
              <a:rPr lang="es-ES" dirty="0" err="1" smtClean="0">
                <a:solidFill>
                  <a:schemeClr val="bg1"/>
                </a:solidFill>
              </a:rPr>
              <a:t>Baikal</a:t>
            </a:r>
            <a:r>
              <a:rPr lang="es-ES" dirty="0" smtClean="0">
                <a:solidFill>
                  <a:schemeClr val="bg1"/>
                </a:solidFill>
              </a:rPr>
              <a:t>. </a:t>
            </a:r>
            <a:r>
              <a:rPr lang="es-ES" dirty="0" err="1" smtClean="0">
                <a:solidFill>
                  <a:schemeClr val="bg1"/>
                </a:solidFill>
              </a:rPr>
              <a:t>It’s</a:t>
            </a:r>
            <a:r>
              <a:rPr lang="es-ES" dirty="0" smtClean="0">
                <a:solidFill>
                  <a:schemeClr val="bg1"/>
                </a:solidFill>
              </a:rPr>
              <a:t> 4,093 Km </a:t>
            </a:r>
            <a:r>
              <a:rPr lang="es-ES" dirty="0" err="1" smtClean="0">
                <a:solidFill>
                  <a:schemeClr val="bg1"/>
                </a:solidFill>
              </a:rPr>
              <a:t>long</a:t>
            </a:r>
            <a:r>
              <a:rPr lang="es-ES" dirty="0" smtClean="0">
                <a:solidFill>
                  <a:schemeClr val="bg1"/>
                </a:solidFill>
              </a:rPr>
              <a:t>.</a:t>
            </a:r>
            <a:endParaRPr lang="es-ES"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Sayano-Shushensky reservate.jpg"/>
          <p:cNvPicPr>
            <a:picLocks noChangeAspect="1" noChangeArrowheads="1"/>
          </p:cNvPicPr>
          <p:nvPr/>
        </p:nvPicPr>
        <p:blipFill>
          <a:blip r:embed="rId2" cstate="email">
            <a:lum contrast="10000"/>
          </a:blip>
          <a:srcRect/>
          <a:stretch>
            <a:fillRect/>
          </a:stretch>
        </p:blipFill>
        <p:spPr bwMode="auto">
          <a:xfrm>
            <a:off x="179512" y="265212"/>
            <a:ext cx="4445739" cy="2778001"/>
          </a:xfrm>
          <a:prstGeom prst="rect">
            <a:avLst/>
          </a:prstGeom>
          <a:ln>
            <a:noFill/>
          </a:ln>
          <a:effectLst>
            <a:outerShdw blurRad="292100" dist="139700" dir="2700000" algn="tl" rotWithShape="0">
              <a:srgbClr val="333333">
                <a:alpha val="65000"/>
              </a:srgbClr>
            </a:outerShdw>
          </a:effectLst>
        </p:spPr>
      </p:pic>
      <p:pic>
        <p:nvPicPr>
          <p:cNvPr id="1028" name="Picture 4" descr="http://upload.wikimedia.org/wikipedia/commons/thumb/e/ec/Yenisey_from_the_Railway_Bridge.JPG/1024px-Yenisey_from_the_Railway_Bridge.JPG"/>
          <p:cNvPicPr>
            <a:picLocks noChangeAspect="1" noChangeArrowheads="1"/>
          </p:cNvPicPr>
          <p:nvPr/>
        </p:nvPicPr>
        <p:blipFill>
          <a:blip r:embed="rId3" cstate="email">
            <a:lum contrast="20000"/>
          </a:blip>
          <a:srcRect/>
          <a:stretch>
            <a:fillRect/>
          </a:stretch>
        </p:blipFill>
        <p:spPr bwMode="auto">
          <a:xfrm>
            <a:off x="4788631" y="1921396"/>
            <a:ext cx="4311373" cy="32403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5004048" y="193204"/>
            <a:ext cx="3888432" cy="1008112"/>
          </a:xfrm>
          <a:prstGeom prst="rect">
            <a:avLst/>
          </a:prstGeom>
          <a:solidFill>
            <a:srgbClr val="A37501"/>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RÍO OBI</a:t>
            </a:r>
          </a:p>
          <a:p>
            <a:pPr algn="ctr"/>
            <a:r>
              <a:rPr lang="es-ES" b="1" dirty="0" smtClean="0"/>
              <a:t>OB RIVER</a:t>
            </a:r>
            <a:endParaRPr lang="es-ES" b="1" dirty="0"/>
          </a:p>
        </p:txBody>
      </p:sp>
      <p:pic>
        <p:nvPicPr>
          <p:cNvPr id="1028" name="Picture 4" descr="http://upload.wikimedia.org/wikipedia/commons/thumb/4/4b/Ob_watershed.png/256px-Ob_watershed.png"/>
          <p:cNvPicPr>
            <a:picLocks noChangeAspect="1" noChangeArrowheads="1"/>
          </p:cNvPicPr>
          <p:nvPr/>
        </p:nvPicPr>
        <p:blipFill>
          <a:blip r:embed="rId2" cstate="email">
            <a:lum/>
          </a:blip>
          <a:srcRect/>
          <a:stretch>
            <a:fillRect/>
          </a:stretch>
        </p:blipFill>
        <p:spPr bwMode="auto">
          <a:xfrm>
            <a:off x="5004048" y="1417340"/>
            <a:ext cx="3960440" cy="3960440"/>
          </a:xfrm>
          <a:prstGeom prst="rect">
            <a:avLst/>
          </a:prstGeom>
          <a:ln>
            <a:noFill/>
          </a:ln>
          <a:effectLst>
            <a:outerShdw blurRad="292100" dist="139700" dir="2700000" algn="tl" rotWithShape="0">
              <a:srgbClr val="333333">
                <a:alpha val="65000"/>
              </a:srgbClr>
            </a:outerShdw>
          </a:effectLst>
        </p:spPr>
      </p:pic>
      <p:sp>
        <p:nvSpPr>
          <p:cNvPr id="4" name="3 Rectángulo"/>
          <p:cNvSpPr/>
          <p:nvPr/>
        </p:nvSpPr>
        <p:spPr>
          <a:xfrm>
            <a:off x="323528" y="481236"/>
            <a:ext cx="4248472" cy="4824536"/>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rgbClr val="A37501"/>
                </a:solidFill>
              </a:rPr>
              <a:t>Es uno de los mayores ríos de Siberia, Rusia. Es el séptimo río más largo del mundo, 3.650 Km,  con su afluente  el  </a:t>
            </a:r>
            <a:r>
              <a:rPr lang="es-ES" dirty="0" err="1" smtClean="0">
                <a:solidFill>
                  <a:srgbClr val="A37501"/>
                </a:solidFill>
              </a:rPr>
              <a:t>Irtysh</a:t>
            </a:r>
            <a:r>
              <a:rPr lang="es-ES" dirty="0" smtClean="0">
                <a:solidFill>
                  <a:srgbClr val="A37501"/>
                </a:solidFill>
              </a:rPr>
              <a:t>, 5.400 Km. Nace en los Montes </a:t>
            </a:r>
            <a:r>
              <a:rPr lang="es-ES" dirty="0" err="1" smtClean="0">
                <a:solidFill>
                  <a:srgbClr val="A37501"/>
                </a:solidFill>
              </a:rPr>
              <a:t>Altai</a:t>
            </a:r>
            <a:r>
              <a:rPr lang="es-ES" dirty="0" smtClean="0">
                <a:solidFill>
                  <a:srgbClr val="A37501"/>
                </a:solidFill>
              </a:rPr>
              <a:t>  y desemboca en el Ártico, en el estuario más largo del mundo. </a:t>
            </a:r>
          </a:p>
          <a:p>
            <a:pPr algn="just"/>
            <a:endParaRPr lang="es-ES" dirty="0" smtClean="0"/>
          </a:p>
          <a:p>
            <a:pPr algn="just"/>
            <a:endParaRPr lang="es-ES" dirty="0" smtClean="0"/>
          </a:p>
          <a:p>
            <a:pPr algn="just"/>
            <a:r>
              <a:rPr lang="es-ES" dirty="0" err="1" smtClean="0">
                <a:solidFill>
                  <a:schemeClr val="bg1">
                    <a:lumMod val="95000"/>
                    <a:lumOff val="5000"/>
                  </a:schemeClr>
                </a:solidFill>
              </a:rPr>
              <a:t>It’s</a:t>
            </a:r>
            <a:r>
              <a:rPr lang="es-ES" dirty="0" smtClean="0">
                <a:solidFill>
                  <a:schemeClr val="bg1">
                    <a:lumMod val="95000"/>
                    <a:lumOff val="5000"/>
                  </a:schemeClr>
                </a:solidFill>
              </a:rPr>
              <a:t> </a:t>
            </a:r>
            <a:r>
              <a:rPr lang="es-ES" dirty="0" err="1" smtClean="0">
                <a:solidFill>
                  <a:schemeClr val="bg1">
                    <a:lumMod val="95000"/>
                    <a:lumOff val="5000"/>
                  </a:schemeClr>
                </a:solidFill>
              </a:rPr>
              <a:t>one</a:t>
            </a:r>
            <a:r>
              <a:rPr lang="es-ES" dirty="0" smtClean="0">
                <a:solidFill>
                  <a:schemeClr val="bg1">
                    <a:lumMod val="95000"/>
                    <a:lumOff val="5000"/>
                  </a:schemeClr>
                </a:solidFill>
              </a:rPr>
              <a:t> of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longest</a:t>
            </a:r>
            <a:r>
              <a:rPr lang="es-ES" dirty="0" smtClean="0">
                <a:solidFill>
                  <a:schemeClr val="bg1">
                    <a:lumMod val="95000"/>
                    <a:lumOff val="5000"/>
                  </a:schemeClr>
                </a:solidFill>
              </a:rPr>
              <a:t> </a:t>
            </a:r>
            <a:r>
              <a:rPr lang="es-ES" dirty="0" err="1" smtClean="0">
                <a:solidFill>
                  <a:schemeClr val="bg1">
                    <a:lumMod val="95000"/>
                    <a:lumOff val="5000"/>
                  </a:schemeClr>
                </a:solidFill>
              </a:rPr>
              <a:t>rivers</a:t>
            </a:r>
            <a:r>
              <a:rPr lang="es-ES" dirty="0" smtClean="0">
                <a:solidFill>
                  <a:schemeClr val="bg1">
                    <a:lumMod val="95000"/>
                    <a:lumOff val="5000"/>
                  </a:schemeClr>
                </a:solidFill>
              </a:rPr>
              <a:t> in Siberia, </a:t>
            </a:r>
            <a:r>
              <a:rPr lang="es-ES" dirty="0" err="1" smtClean="0">
                <a:solidFill>
                  <a:schemeClr val="bg1">
                    <a:lumMod val="95000"/>
                    <a:lumOff val="5000"/>
                  </a:schemeClr>
                </a:solidFill>
              </a:rPr>
              <a:t>Russia</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seventh</a:t>
            </a:r>
            <a:r>
              <a:rPr lang="es-ES" dirty="0" smtClean="0">
                <a:solidFill>
                  <a:schemeClr val="bg1">
                    <a:lumMod val="95000"/>
                    <a:lumOff val="5000"/>
                  </a:schemeClr>
                </a:solidFill>
              </a:rPr>
              <a:t> </a:t>
            </a:r>
            <a:r>
              <a:rPr lang="es-ES" dirty="0" err="1" smtClean="0">
                <a:solidFill>
                  <a:schemeClr val="bg1">
                    <a:lumMod val="95000"/>
                    <a:lumOff val="5000"/>
                  </a:schemeClr>
                </a:solidFill>
              </a:rPr>
              <a:t>longest</a:t>
            </a:r>
            <a:r>
              <a:rPr lang="es-ES" dirty="0" smtClean="0">
                <a:solidFill>
                  <a:schemeClr val="bg1">
                    <a:lumMod val="95000"/>
                    <a:lumOff val="5000"/>
                  </a:schemeClr>
                </a:solidFill>
              </a:rPr>
              <a:t> in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world</a:t>
            </a:r>
            <a:r>
              <a:rPr lang="es-ES" dirty="0" smtClean="0">
                <a:solidFill>
                  <a:schemeClr val="bg1">
                    <a:lumMod val="95000"/>
                    <a:lumOff val="5000"/>
                  </a:schemeClr>
                </a:solidFill>
              </a:rPr>
              <a:t>, </a:t>
            </a:r>
            <a:r>
              <a:rPr lang="es-ES" dirty="0" err="1" smtClean="0">
                <a:solidFill>
                  <a:schemeClr val="bg1">
                    <a:lumMod val="95000"/>
                    <a:lumOff val="5000"/>
                  </a:schemeClr>
                </a:solidFill>
              </a:rPr>
              <a:t>with</a:t>
            </a:r>
            <a:r>
              <a:rPr lang="es-ES" dirty="0" smtClean="0">
                <a:solidFill>
                  <a:schemeClr val="bg1">
                    <a:lumMod val="95000"/>
                    <a:lumOff val="5000"/>
                  </a:schemeClr>
                </a:solidFill>
              </a:rPr>
              <a:t> 3,650Km, and </a:t>
            </a:r>
            <a:r>
              <a:rPr lang="es-ES" dirty="0" err="1" smtClean="0">
                <a:solidFill>
                  <a:schemeClr val="bg1">
                    <a:lumMod val="95000"/>
                    <a:lumOff val="5000"/>
                  </a:schemeClr>
                </a:solidFill>
              </a:rPr>
              <a:t>with</a:t>
            </a:r>
            <a:r>
              <a:rPr lang="es-ES" dirty="0" smtClean="0">
                <a:solidFill>
                  <a:schemeClr val="bg1">
                    <a:lumMod val="95000"/>
                    <a:lumOff val="5000"/>
                  </a:schemeClr>
                </a:solidFill>
              </a:rPr>
              <a:t> </a:t>
            </a:r>
            <a:r>
              <a:rPr lang="es-ES" dirty="0" err="1" smtClean="0">
                <a:solidFill>
                  <a:schemeClr val="bg1">
                    <a:lumMod val="95000"/>
                    <a:lumOff val="5000"/>
                  </a:schemeClr>
                </a:solidFill>
              </a:rPr>
              <a:t>its</a:t>
            </a:r>
            <a:r>
              <a:rPr lang="es-ES" dirty="0" smtClean="0">
                <a:solidFill>
                  <a:schemeClr val="bg1">
                    <a:lumMod val="95000"/>
                    <a:lumOff val="5000"/>
                  </a:schemeClr>
                </a:solidFill>
              </a:rPr>
              <a:t> </a:t>
            </a:r>
            <a:r>
              <a:rPr lang="es-ES" dirty="0" err="1" smtClean="0">
                <a:solidFill>
                  <a:schemeClr val="bg1">
                    <a:lumMod val="95000"/>
                    <a:lumOff val="5000"/>
                  </a:schemeClr>
                </a:solidFill>
              </a:rPr>
              <a:t>tiburary</a:t>
            </a:r>
            <a:r>
              <a:rPr lang="es-ES" dirty="0" smtClean="0">
                <a:solidFill>
                  <a:schemeClr val="bg1">
                    <a:lumMod val="95000"/>
                    <a:lumOff val="5000"/>
                  </a:schemeClr>
                </a:solidFill>
              </a:rPr>
              <a:t>, </a:t>
            </a:r>
            <a:r>
              <a:rPr lang="es-ES" dirty="0" err="1" smtClean="0">
                <a:solidFill>
                  <a:schemeClr val="bg1">
                    <a:lumMod val="95000"/>
                    <a:lumOff val="5000"/>
                  </a:schemeClr>
                </a:solidFill>
              </a:rPr>
              <a:t>Irtysh</a:t>
            </a:r>
            <a:r>
              <a:rPr lang="es-ES" dirty="0" smtClean="0">
                <a:solidFill>
                  <a:schemeClr val="bg1">
                    <a:lumMod val="95000"/>
                    <a:lumOff val="5000"/>
                  </a:schemeClr>
                </a:solidFill>
              </a:rPr>
              <a:t>, </a:t>
            </a:r>
            <a:r>
              <a:rPr lang="es-ES" dirty="0" err="1" smtClean="0">
                <a:solidFill>
                  <a:schemeClr val="bg1">
                    <a:lumMod val="95000"/>
                    <a:lumOff val="5000"/>
                  </a:schemeClr>
                </a:solidFill>
              </a:rPr>
              <a:t>it’s</a:t>
            </a:r>
            <a:r>
              <a:rPr lang="es-ES" dirty="0" smtClean="0">
                <a:solidFill>
                  <a:schemeClr val="bg1">
                    <a:lumMod val="95000"/>
                    <a:lumOff val="5000"/>
                  </a:schemeClr>
                </a:solidFill>
              </a:rPr>
              <a:t>  5,400 Km </a:t>
            </a:r>
            <a:r>
              <a:rPr lang="es-ES" dirty="0" err="1" smtClean="0">
                <a:solidFill>
                  <a:schemeClr val="bg1">
                    <a:lumMod val="95000"/>
                    <a:lumOff val="5000"/>
                  </a:schemeClr>
                </a:solidFill>
              </a:rPr>
              <a:t>long</a:t>
            </a:r>
            <a:r>
              <a:rPr lang="es-ES" dirty="0" smtClean="0">
                <a:solidFill>
                  <a:schemeClr val="bg1">
                    <a:lumMod val="95000"/>
                    <a:lumOff val="5000"/>
                  </a:schemeClr>
                </a:solidFill>
              </a:rPr>
              <a:t>. </a:t>
            </a:r>
            <a:r>
              <a:rPr lang="es-ES" dirty="0" err="1" smtClean="0">
                <a:solidFill>
                  <a:schemeClr val="bg1">
                    <a:lumMod val="95000"/>
                    <a:lumOff val="5000"/>
                  </a:schemeClr>
                </a:solidFill>
              </a:rPr>
              <a:t>It</a:t>
            </a:r>
            <a:r>
              <a:rPr lang="es-ES" dirty="0" smtClean="0">
                <a:solidFill>
                  <a:schemeClr val="bg1">
                    <a:lumMod val="95000"/>
                    <a:lumOff val="5000"/>
                  </a:schemeClr>
                </a:solidFill>
              </a:rPr>
              <a:t> </a:t>
            </a:r>
            <a:r>
              <a:rPr lang="es-ES" dirty="0" err="1" smtClean="0">
                <a:solidFill>
                  <a:schemeClr val="bg1">
                    <a:lumMod val="95000"/>
                    <a:lumOff val="5000"/>
                  </a:schemeClr>
                </a:solidFill>
              </a:rPr>
              <a:t>flows</a:t>
            </a:r>
            <a:r>
              <a:rPr lang="es-ES" dirty="0" smtClean="0">
                <a:solidFill>
                  <a:schemeClr val="bg1">
                    <a:lumMod val="95000"/>
                    <a:lumOff val="5000"/>
                  </a:schemeClr>
                </a:solidFill>
              </a:rPr>
              <a:t> </a:t>
            </a:r>
            <a:r>
              <a:rPr lang="es-ES" dirty="0" err="1" smtClean="0">
                <a:solidFill>
                  <a:schemeClr val="bg1">
                    <a:lumMod val="95000"/>
                    <a:lumOff val="5000"/>
                  </a:schemeClr>
                </a:solidFill>
              </a:rPr>
              <a:t>from</a:t>
            </a:r>
            <a:r>
              <a:rPr lang="es-ES" dirty="0" smtClean="0">
                <a:solidFill>
                  <a:schemeClr val="bg1">
                    <a:lumMod val="95000"/>
                    <a:lumOff val="5000"/>
                  </a:schemeClr>
                </a:solidFill>
              </a:rPr>
              <a:t> </a:t>
            </a:r>
            <a:r>
              <a:rPr lang="es-ES" dirty="0" err="1" smtClean="0">
                <a:solidFill>
                  <a:schemeClr val="bg1">
                    <a:lumMod val="95000"/>
                    <a:lumOff val="5000"/>
                  </a:schemeClr>
                </a:solidFill>
              </a:rPr>
              <a:t>Altai</a:t>
            </a:r>
            <a:r>
              <a:rPr lang="es-ES" dirty="0" smtClean="0">
                <a:solidFill>
                  <a:schemeClr val="bg1">
                    <a:lumMod val="95000"/>
                    <a:lumOff val="5000"/>
                  </a:schemeClr>
                </a:solidFill>
              </a:rPr>
              <a:t> </a:t>
            </a:r>
            <a:r>
              <a:rPr lang="es-ES" dirty="0" err="1" smtClean="0">
                <a:solidFill>
                  <a:schemeClr val="bg1">
                    <a:lumMod val="95000"/>
                    <a:lumOff val="5000"/>
                  </a:schemeClr>
                </a:solidFill>
              </a:rPr>
              <a:t>Mountains</a:t>
            </a:r>
            <a:r>
              <a:rPr lang="es-ES" dirty="0" smtClean="0">
                <a:solidFill>
                  <a:schemeClr val="bg1">
                    <a:lumMod val="95000"/>
                    <a:lumOff val="5000"/>
                  </a:schemeClr>
                </a:solidFill>
              </a:rPr>
              <a:t> </a:t>
            </a:r>
            <a:r>
              <a:rPr lang="es-ES" dirty="0" err="1" smtClean="0">
                <a:solidFill>
                  <a:schemeClr val="bg1">
                    <a:lumMod val="95000"/>
                    <a:lumOff val="5000"/>
                  </a:schemeClr>
                </a:solidFill>
              </a:rPr>
              <a:t>to</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Artic</a:t>
            </a:r>
            <a:r>
              <a:rPr lang="es-ES" dirty="0" smtClean="0">
                <a:solidFill>
                  <a:schemeClr val="bg1">
                    <a:lumMod val="95000"/>
                    <a:lumOff val="5000"/>
                  </a:schemeClr>
                </a:solidFill>
              </a:rPr>
              <a:t> </a:t>
            </a:r>
            <a:r>
              <a:rPr lang="es-ES" dirty="0" err="1" smtClean="0">
                <a:solidFill>
                  <a:schemeClr val="bg1">
                    <a:lumMod val="95000"/>
                    <a:lumOff val="5000"/>
                  </a:schemeClr>
                </a:solidFill>
              </a:rPr>
              <a:t>Ocean</a:t>
            </a:r>
            <a:r>
              <a:rPr lang="es-ES" dirty="0" smtClean="0">
                <a:solidFill>
                  <a:schemeClr val="bg1">
                    <a:lumMod val="95000"/>
                    <a:lumOff val="5000"/>
                  </a:schemeClr>
                </a:solidFill>
              </a:rPr>
              <a:t> in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world’s</a:t>
            </a:r>
            <a:r>
              <a:rPr lang="es-ES" dirty="0" smtClean="0">
                <a:solidFill>
                  <a:schemeClr val="bg1">
                    <a:lumMod val="95000"/>
                    <a:lumOff val="5000"/>
                  </a:schemeClr>
                </a:solidFill>
              </a:rPr>
              <a:t> </a:t>
            </a:r>
            <a:r>
              <a:rPr lang="es-ES" dirty="0" err="1" smtClean="0">
                <a:solidFill>
                  <a:schemeClr val="bg1">
                    <a:lumMod val="95000"/>
                    <a:lumOff val="5000"/>
                  </a:schemeClr>
                </a:solidFill>
              </a:rPr>
              <a:t>longest</a:t>
            </a:r>
            <a:r>
              <a:rPr lang="es-ES" dirty="0" smtClean="0">
                <a:solidFill>
                  <a:schemeClr val="bg1">
                    <a:lumMod val="95000"/>
                    <a:lumOff val="5000"/>
                  </a:schemeClr>
                </a:solidFill>
              </a:rPr>
              <a:t> </a:t>
            </a:r>
            <a:r>
              <a:rPr lang="es-ES" dirty="0" err="1" smtClean="0">
                <a:solidFill>
                  <a:schemeClr val="bg1">
                    <a:lumMod val="95000"/>
                    <a:lumOff val="5000"/>
                  </a:schemeClr>
                </a:solidFill>
              </a:rPr>
              <a:t>estuary</a:t>
            </a:r>
            <a:r>
              <a:rPr lang="es-ES" dirty="0" smtClean="0">
                <a:solidFill>
                  <a:schemeClr val="bg1">
                    <a:lumMod val="95000"/>
                    <a:lumOff val="5000"/>
                  </a:schemeClr>
                </a:solidFill>
              </a:rPr>
              <a:t>.</a:t>
            </a:r>
            <a:endParaRPr lang="es-E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20" name="Picture 4" descr="http://upload.wikimedia.org/wikipedia/commons/thumb/5/57/River_Ob.jpg/1024px-River_Ob.jpg"/>
          <p:cNvPicPr>
            <a:picLocks noChangeAspect="1" noChangeArrowheads="1"/>
          </p:cNvPicPr>
          <p:nvPr/>
        </p:nvPicPr>
        <p:blipFill>
          <a:blip r:embed="rId2" cstate="email"/>
          <a:srcRect/>
          <a:stretch>
            <a:fillRect/>
          </a:stretch>
        </p:blipFill>
        <p:spPr bwMode="auto">
          <a:xfrm>
            <a:off x="179512" y="1921396"/>
            <a:ext cx="4508500" cy="3379950"/>
          </a:xfrm>
          <a:prstGeom prst="rect">
            <a:avLst/>
          </a:prstGeom>
          <a:noFill/>
        </p:spPr>
      </p:pic>
      <p:sp>
        <p:nvSpPr>
          <p:cNvPr id="4" name="3 Rectángulo"/>
          <p:cNvSpPr/>
          <p:nvPr/>
        </p:nvSpPr>
        <p:spPr>
          <a:xfrm>
            <a:off x="179512" y="5305772"/>
            <a:ext cx="4464496" cy="409228"/>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lumMod val="95000"/>
                    <a:lumOff val="5000"/>
                  </a:schemeClr>
                </a:solidFill>
              </a:rPr>
              <a:t>Río Obi congelado/</a:t>
            </a:r>
            <a:r>
              <a:rPr lang="es-ES" dirty="0" err="1" smtClean="0">
                <a:solidFill>
                  <a:schemeClr val="bg1">
                    <a:lumMod val="95000"/>
                    <a:lumOff val="5000"/>
                  </a:schemeClr>
                </a:solidFill>
              </a:rPr>
              <a:t>Ob</a:t>
            </a:r>
            <a:r>
              <a:rPr lang="es-ES" dirty="0" smtClean="0">
                <a:solidFill>
                  <a:schemeClr val="bg1">
                    <a:lumMod val="95000"/>
                    <a:lumOff val="5000"/>
                  </a:schemeClr>
                </a:solidFill>
              </a:rPr>
              <a:t> </a:t>
            </a:r>
            <a:r>
              <a:rPr lang="es-ES" dirty="0" err="1" smtClean="0">
                <a:solidFill>
                  <a:schemeClr val="bg1">
                    <a:lumMod val="95000"/>
                    <a:lumOff val="5000"/>
                  </a:schemeClr>
                </a:solidFill>
              </a:rPr>
              <a:t>river</a:t>
            </a:r>
            <a:r>
              <a:rPr lang="es-ES" dirty="0" smtClean="0">
                <a:solidFill>
                  <a:schemeClr val="bg1">
                    <a:lumMod val="95000"/>
                    <a:lumOff val="5000"/>
                  </a:schemeClr>
                </a:solidFill>
              </a:rPr>
              <a:t> </a:t>
            </a:r>
            <a:r>
              <a:rPr lang="es-ES" dirty="0" err="1" smtClean="0">
                <a:solidFill>
                  <a:schemeClr val="bg1">
                    <a:lumMod val="95000"/>
                    <a:lumOff val="5000"/>
                  </a:schemeClr>
                </a:solidFill>
              </a:rPr>
              <a:t>frozen</a:t>
            </a:r>
            <a:endParaRPr lang="es-ES" dirty="0">
              <a:solidFill>
                <a:schemeClr val="bg1">
                  <a:lumMod val="95000"/>
                  <a:lumOff val="5000"/>
                </a:schemeClr>
              </a:solidFill>
            </a:endParaRPr>
          </a:p>
        </p:txBody>
      </p:sp>
      <p:pic>
        <p:nvPicPr>
          <p:cNvPr id="34822" name="Picture 6" descr="http://www.nestorchayele.com/wp-content/uploads/2012/10/nestor.jpg"/>
          <p:cNvPicPr>
            <a:picLocks noChangeAspect="1" noChangeArrowheads="1"/>
          </p:cNvPicPr>
          <p:nvPr/>
        </p:nvPicPr>
        <p:blipFill>
          <a:blip r:embed="rId3" cstate="email"/>
          <a:srcRect/>
          <a:stretch>
            <a:fillRect/>
          </a:stretch>
        </p:blipFill>
        <p:spPr bwMode="auto">
          <a:xfrm>
            <a:off x="4355976" y="121196"/>
            <a:ext cx="4788024" cy="3201853"/>
          </a:xfrm>
          <a:prstGeom prst="rect">
            <a:avLst/>
          </a:prstGeom>
          <a:noFill/>
        </p:spPr>
      </p:pic>
      <p:sp>
        <p:nvSpPr>
          <p:cNvPr id="6" name="5 Rectángulo"/>
          <p:cNvSpPr/>
          <p:nvPr/>
        </p:nvSpPr>
        <p:spPr>
          <a:xfrm>
            <a:off x="4716016" y="3289548"/>
            <a:ext cx="4248472" cy="576064"/>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bg1">
                    <a:lumMod val="95000"/>
                    <a:lumOff val="5000"/>
                  </a:schemeClr>
                </a:solidFill>
              </a:rPr>
              <a:t>Mounts</a:t>
            </a:r>
            <a:r>
              <a:rPr lang="es-ES" dirty="0" smtClean="0">
                <a:solidFill>
                  <a:schemeClr val="bg1">
                    <a:lumMod val="95000"/>
                    <a:lumOff val="5000"/>
                  </a:schemeClr>
                </a:solidFill>
              </a:rPr>
              <a:t> </a:t>
            </a:r>
            <a:r>
              <a:rPr lang="es-ES" dirty="0" err="1" smtClean="0">
                <a:solidFill>
                  <a:schemeClr val="bg1">
                    <a:lumMod val="95000"/>
                    <a:lumOff val="5000"/>
                  </a:schemeClr>
                </a:solidFill>
              </a:rPr>
              <a:t>Altai</a:t>
            </a:r>
            <a:r>
              <a:rPr lang="es-ES" dirty="0" smtClean="0">
                <a:solidFill>
                  <a:schemeClr val="bg1">
                    <a:lumMod val="95000"/>
                    <a:lumOff val="5000"/>
                  </a:schemeClr>
                </a:solidFill>
              </a:rPr>
              <a:t> and </a:t>
            </a:r>
            <a:r>
              <a:rPr lang="es-ES" dirty="0" err="1" smtClean="0">
                <a:solidFill>
                  <a:schemeClr val="bg1">
                    <a:lumMod val="95000"/>
                    <a:lumOff val="5000"/>
                  </a:schemeClr>
                </a:solidFill>
              </a:rPr>
              <a:t>Ob</a:t>
            </a:r>
            <a:r>
              <a:rPr lang="es-ES" dirty="0" smtClean="0">
                <a:solidFill>
                  <a:schemeClr val="bg1">
                    <a:lumMod val="95000"/>
                    <a:lumOff val="5000"/>
                  </a:schemeClr>
                </a:solidFill>
              </a:rPr>
              <a:t> </a:t>
            </a:r>
            <a:r>
              <a:rPr lang="es-ES" dirty="0" err="1" smtClean="0">
                <a:solidFill>
                  <a:schemeClr val="bg1">
                    <a:lumMod val="95000"/>
                    <a:lumOff val="5000"/>
                  </a:schemeClr>
                </a:solidFill>
              </a:rPr>
              <a:t>river</a:t>
            </a:r>
            <a:endParaRPr lang="es-E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http://upload.wikimedia.org/wikipedia/commons/thumb/a/ac/Ob_69.20156E_66.70185N.jpg/1024px-Ob_69.20156E_66.70185N.jpg"/>
          <p:cNvPicPr>
            <a:picLocks noChangeAspect="1" noChangeArrowheads="1"/>
          </p:cNvPicPr>
          <p:nvPr/>
        </p:nvPicPr>
        <p:blipFill>
          <a:blip r:embed="rId2" cstate="email"/>
          <a:srcRect/>
          <a:stretch>
            <a:fillRect/>
          </a:stretch>
        </p:blipFill>
        <p:spPr bwMode="auto">
          <a:xfrm>
            <a:off x="179511" y="236266"/>
            <a:ext cx="4320481" cy="3238996"/>
          </a:xfrm>
          <a:prstGeom prst="rect">
            <a:avLst/>
          </a:prstGeom>
          <a:ln>
            <a:noFill/>
          </a:ln>
          <a:effectLst>
            <a:outerShdw blurRad="292100" dist="139700" dir="2700000" algn="tl" rotWithShape="0">
              <a:srgbClr val="333333">
                <a:alpha val="65000"/>
              </a:srgbClr>
            </a:outerShdw>
          </a:effectLst>
        </p:spPr>
      </p:pic>
      <p:pic>
        <p:nvPicPr>
          <p:cNvPr id="3" name="Picture 2" descr="Ob u Barnaulu.jpg"/>
          <p:cNvPicPr>
            <a:picLocks noChangeAspect="1" noChangeArrowheads="1"/>
          </p:cNvPicPr>
          <p:nvPr/>
        </p:nvPicPr>
        <p:blipFill>
          <a:blip r:embed="rId3" cstate="email">
            <a:lum contrast="20000"/>
          </a:blip>
          <a:srcRect/>
          <a:stretch>
            <a:fillRect/>
          </a:stretch>
        </p:blipFill>
        <p:spPr bwMode="auto">
          <a:xfrm>
            <a:off x="4788024" y="1849388"/>
            <a:ext cx="4185819" cy="3138041"/>
          </a:xfrm>
          <a:prstGeom prst="rect">
            <a:avLst/>
          </a:prstGeom>
          <a:ln>
            <a:noFill/>
          </a:ln>
          <a:effectLst>
            <a:outerShdw blurRad="292100" dist="139700" dir="2700000" algn="tl" rotWithShape="0">
              <a:srgbClr val="333333">
                <a:alpha val="65000"/>
              </a:srgbClr>
            </a:outerShdw>
          </a:effectLst>
        </p:spPr>
      </p:pic>
      <p:sp>
        <p:nvSpPr>
          <p:cNvPr id="4" name="3 Rectángulo"/>
          <p:cNvSpPr/>
          <p:nvPr/>
        </p:nvSpPr>
        <p:spPr>
          <a:xfrm>
            <a:off x="4788024" y="5089748"/>
            <a:ext cx="4176464" cy="504056"/>
          </a:xfrm>
          <a:prstGeom prst="rect">
            <a:avLst/>
          </a:prstGeom>
          <a:solidFill>
            <a:srgbClr val="DEDDC8"/>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lumMod val="95000"/>
                    <a:lumOff val="5000"/>
                  </a:schemeClr>
                </a:solidFill>
              </a:rPr>
              <a:t>Río Obi cerca de Barnaul./</a:t>
            </a:r>
            <a:r>
              <a:rPr lang="es-ES" dirty="0" err="1" smtClean="0">
                <a:solidFill>
                  <a:schemeClr val="bg1">
                    <a:lumMod val="95000"/>
                    <a:lumOff val="5000"/>
                  </a:schemeClr>
                </a:solidFill>
              </a:rPr>
              <a:t>Ob</a:t>
            </a:r>
            <a:r>
              <a:rPr lang="es-ES" dirty="0" smtClean="0">
                <a:solidFill>
                  <a:schemeClr val="bg1">
                    <a:lumMod val="95000"/>
                    <a:lumOff val="5000"/>
                  </a:schemeClr>
                </a:solidFill>
              </a:rPr>
              <a:t> </a:t>
            </a:r>
            <a:r>
              <a:rPr lang="es-ES" dirty="0" err="1" smtClean="0">
                <a:solidFill>
                  <a:schemeClr val="bg1">
                    <a:lumMod val="95000"/>
                    <a:lumOff val="5000"/>
                  </a:schemeClr>
                </a:solidFill>
              </a:rPr>
              <a:t>river</a:t>
            </a:r>
            <a:r>
              <a:rPr lang="es-ES" dirty="0" smtClean="0">
                <a:solidFill>
                  <a:schemeClr val="bg1">
                    <a:lumMod val="95000"/>
                    <a:lumOff val="5000"/>
                  </a:schemeClr>
                </a:solidFill>
              </a:rPr>
              <a:t> </a:t>
            </a:r>
            <a:r>
              <a:rPr lang="es-ES" dirty="0" err="1" smtClean="0">
                <a:solidFill>
                  <a:schemeClr val="bg1">
                    <a:lumMod val="95000"/>
                    <a:lumOff val="5000"/>
                  </a:schemeClr>
                </a:solidFill>
              </a:rPr>
              <a:t>near</a:t>
            </a:r>
            <a:r>
              <a:rPr lang="es-ES" dirty="0" smtClean="0">
                <a:solidFill>
                  <a:schemeClr val="bg1">
                    <a:lumMod val="95000"/>
                    <a:lumOff val="5000"/>
                  </a:schemeClr>
                </a:solidFill>
              </a:rPr>
              <a:t> Barnaul.</a:t>
            </a:r>
            <a:endParaRPr lang="es-ES" dirty="0">
              <a:solidFill>
                <a:schemeClr val="bg1">
                  <a:lumMod val="95000"/>
                  <a:lumOff val="5000"/>
                </a:schemeClr>
              </a:solidFill>
            </a:endParaRPr>
          </a:p>
        </p:txBody>
      </p:sp>
      <p:sp>
        <p:nvSpPr>
          <p:cNvPr id="5" name="4 Rectángulo"/>
          <p:cNvSpPr/>
          <p:nvPr/>
        </p:nvSpPr>
        <p:spPr>
          <a:xfrm>
            <a:off x="179512" y="3505572"/>
            <a:ext cx="4320480" cy="504056"/>
          </a:xfrm>
          <a:prstGeom prst="rect">
            <a:avLst/>
          </a:prstGeom>
          <a:solidFill>
            <a:srgbClr val="DEDDC8"/>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lumMod val="95000"/>
                    <a:lumOff val="5000"/>
                  </a:schemeClr>
                </a:solidFill>
              </a:rPr>
              <a:t>Desembocadura/ </a:t>
            </a:r>
            <a:r>
              <a:rPr lang="es-ES" dirty="0" err="1" smtClean="0">
                <a:solidFill>
                  <a:schemeClr val="bg1">
                    <a:lumMod val="95000"/>
                    <a:lumOff val="5000"/>
                  </a:schemeClr>
                </a:solidFill>
              </a:rPr>
              <a:t>River</a:t>
            </a:r>
            <a:r>
              <a:rPr lang="es-ES" dirty="0" smtClean="0">
                <a:solidFill>
                  <a:schemeClr val="bg1">
                    <a:lumMod val="95000"/>
                    <a:lumOff val="5000"/>
                  </a:schemeClr>
                </a:solidFill>
              </a:rPr>
              <a:t>  </a:t>
            </a:r>
            <a:r>
              <a:rPr lang="es-ES" dirty="0" err="1" smtClean="0">
                <a:solidFill>
                  <a:schemeClr val="bg1">
                    <a:lumMod val="95000"/>
                    <a:lumOff val="5000"/>
                  </a:schemeClr>
                </a:solidFill>
              </a:rPr>
              <a:t>Mouth</a:t>
            </a:r>
            <a:r>
              <a:rPr lang="es-ES" dirty="0" smtClean="0">
                <a:solidFill>
                  <a:schemeClr val="bg1">
                    <a:lumMod val="95000"/>
                    <a:lumOff val="5000"/>
                  </a:schemeClr>
                </a:solidFill>
              </a:rPr>
              <a:t>. </a:t>
            </a:r>
            <a:endParaRPr lang="es-E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descr="https://upload.wikimedia.org/wikipedia/commons/thumb/b/b1/Yenisei_Ob_Kara_Sea.jpg/1024px-Yenisei_Ob_Kara_Sea.jpg"/>
          <p:cNvPicPr>
            <a:picLocks noChangeAspect="1" noChangeArrowheads="1"/>
          </p:cNvPicPr>
          <p:nvPr/>
        </p:nvPicPr>
        <p:blipFill>
          <a:blip r:embed="rId2" cstate="email">
            <a:lum contrast="10000"/>
          </a:blip>
          <a:srcRect/>
          <a:stretch>
            <a:fillRect/>
          </a:stretch>
        </p:blipFill>
        <p:spPr bwMode="auto">
          <a:xfrm>
            <a:off x="1403648" y="193204"/>
            <a:ext cx="6438626" cy="4945732"/>
          </a:xfrm>
          <a:prstGeom prst="rect">
            <a:avLst/>
          </a:prstGeom>
          <a:ln>
            <a:noFill/>
          </a:ln>
          <a:effectLst>
            <a:outerShdw blurRad="292100" dist="139700" dir="2700000" algn="tl" rotWithShape="0">
              <a:srgbClr val="333333">
                <a:alpha val="65000"/>
              </a:srgbClr>
            </a:outerShdw>
          </a:effectLst>
        </p:spPr>
      </p:pic>
      <p:sp>
        <p:nvSpPr>
          <p:cNvPr id="3" name="2 Rectángulo"/>
          <p:cNvSpPr/>
          <p:nvPr/>
        </p:nvSpPr>
        <p:spPr>
          <a:xfrm>
            <a:off x="1403648" y="5161756"/>
            <a:ext cx="6480720" cy="553244"/>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lumMod val="95000"/>
                    <a:lumOff val="5000"/>
                  </a:schemeClr>
                </a:solidFill>
              </a:rPr>
              <a:t>Foto satélite de la desembocadura de los ríos Obi y </a:t>
            </a:r>
            <a:r>
              <a:rPr lang="es-ES" dirty="0" err="1" smtClean="0">
                <a:solidFill>
                  <a:schemeClr val="bg1">
                    <a:lumMod val="95000"/>
                    <a:lumOff val="5000"/>
                  </a:schemeClr>
                </a:solidFill>
              </a:rPr>
              <a:t>Yenisei</a:t>
            </a:r>
            <a:r>
              <a:rPr lang="es-ES" dirty="0" smtClean="0"/>
              <a:t>.</a:t>
            </a:r>
            <a:endParaRPr lang="es-E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337220"/>
            <a:ext cx="3600400" cy="792088"/>
          </a:xfrm>
          <a:prstGeom prst="rect">
            <a:avLst/>
          </a:prstGeom>
          <a:solidFill>
            <a:srgbClr val="A37501"/>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p>
          <a:p>
            <a:pPr algn="ctr"/>
            <a:r>
              <a:rPr lang="es-ES" b="1" dirty="0" smtClean="0"/>
              <a:t>RÍO VOLGA</a:t>
            </a:r>
          </a:p>
          <a:p>
            <a:pPr algn="ctr"/>
            <a:r>
              <a:rPr lang="es-ES" b="1" dirty="0" smtClean="0"/>
              <a:t>VOLGA RIVER</a:t>
            </a:r>
          </a:p>
          <a:p>
            <a:pPr algn="ctr"/>
            <a:endParaRPr lang="es-ES" b="1" dirty="0"/>
          </a:p>
        </p:txBody>
      </p:sp>
      <p:pic>
        <p:nvPicPr>
          <p:cNvPr id="1026" name="Picture 2" descr="http://riovolga.weebly.com/uploads/2/0/9/3/2093195/2764811.png"/>
          <p:cNvPicPr>
            <a:picLocks noChangeAspect="1" noChangeArrowheads="1"/>
          </p:cNvPicPr>
          <p:nvPr/>
        </p:nvPicPr>
        <p:blipFill>
          <a:blip r:embed="rId2" cstate="email">
            <a:lum contrast="20000"/>
          </a:blip>
          <a:srcRect/>
          <a:stretch>
            <a:fillRect/>
          </a:stretch>
        </p:blipFill>
        <p:spPr bwMode="auto">
          <a:xfrm>
            <a:off x="4427984" y="481236"/>
            <a:ext cx="4485399" cy="4713472"/>
          </a:xfrm>
          <a:prstGeom prst="rect">
            <a:avLst/>
          </a:prstGeom>
          <a:ln>
            <a:noFill/>
          </a:ln>
          <a:effectLst>
            <a:outerShdw blurRad="292100" dist="139700" dir="2700000" algn="tl" rotWithShape="0">
              <a:srgbClr val="333333">
                <a:alpha val="65000"/>
              </a:srgbClr>
            </a:outerShdw>
          </a:effectLst>
        </p:spPr>
      </p:pic>
      <p:sp>
        <p:nvSpPr>
          <p:cNvPr id="4" name="3 Rectángulo"/>
          <p:cNvSpPr/>
          <p:nvPr/>
        </p:nvSpPr>
        <p:spPr>
          <a:xfrm>
            <a:off x="467544" y="1273324"/>
            <a:ext cx="3600400" cy="4104456"/>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rgbClr val="A37501"/>
                </a:solidFill>
              </a:rPr>
              <a:t>Con 3.692 km, el Volga es el río más largo y caudaloso  de Europa. Nace en el centro de Rusia, en las colinas Valdai  y  desemboca en el Mar Caspio. Es navegable en casi todo su recorrido.</a:t>
            </a:r>
          </a:p>
          <a:p>
            <a:pPr algn="just"/>
            <a:endParaRPr lang="es-ES" dirty="0" smtClean="0"/>
          </a:p>
          <a:p>
            <a:pPr algn="just"/>
            <a:endParaRPr lang="es-ES" dirty="0" smtClean="0"/>
          </a:p>
          <a:p>
            <a:pPr algn="just"/>
            <a:r>
              <a:rPr lang="es-ES" dirty="0" err="1" smtClean="0">
                <a:solidFill>
                  <a:schemeClr val="bg1">
                    <a:lumMod val="95000"/>
                    <a:lumOff val="5000"/>
                  </a:schemeClr>
                </a:solidFill>
              </a:rPr>
              <a:t>With</a:t>
            </a:r>
            <a:r>
              <a:rPr lang="es-ES" dirty="0" smtClean="0">
                <a:solidFill>
                  <a:schemeClr val="bg1">
                    <a:lumMod val="95000"/>
                    <a:lumOff val="5000"/>
                  </a:schemeClr>
                </a:solidFill>
              </a:rPr>
              <a:t> 3,692 km, </a:t>
            </a:r>
            <a:r>
              <a:rPr lang="es-ES" dirty="0" err="1" smtClean="0">
                <a:solidFill>
                  <a:schemeClr val="bg1">
                    <a:lumMod val="95000"/>
                    <a:lumOff val="5000"/>
                  </a:schemeClr>
                </a:solidFill>
              </a:rPr>
              <a:t>The</a:t>
            </a:r>
            <a:r>
              <a:rPr lang="es-ES" dirty="0" smtClean="0">
                <a:solidFill>
                  <a:schemeClr val="bg1">
                    <a:lumMod val="95000"/>
                    <a:lumOff val="5000"/>
                  </a:schemeClr>
                </a:solidFill>
              </a:rPr>
              <a:t> Volga </a:t>
            </a:r>
            <a:r>
              <a:rPr lang="es-ES" dirty="0" err="1" smtClean="0">
                <a:solidFill>
                  <a:schemeClr val="bg1">
                    <a:lumMod val="95000"/>
                    <a:lumOff val="5000"/>
                  </a:schemeClr>
                </a:solidFill>
              </a:rPr>
              <a:t>is</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longest</a:t>
            </a:r>
            <a:r>
              <a:rPr lang="es-ES" dirty="0" smtClean="0">
                <a:solidFill>
                  <a:schemeClr val="bg1">
                    <a:lumMod val="95000"/>
                    <a:lumOff val="5000"/>
                  </a:schemeClr>
                </a:solidFill>
              </a:rPr>
              <a:t> and </a:t>
            </a:r>
            <a:r>
              <a:rPr lang="es-ES" dirty="0" err="1" smtClean="0">
                <a:solidFill>
                  <a:schemeClr val="bg1">
                    <a:lumMod val="95000"/>
                    <a:lumOff val="5000"/>
                  </a:schemeClr>
                </a:solidFill>
              </a:rPr>
              <a:t>largest</a:t>
            </a:r>
            <a:r>
              <a:rPr lang="es-ES" dirty="0" smtClean="0">
                <a:solidFill>
                  <a:schemeClr val="bg1">
                    <a:lumMod val="95000"/>
                    <a:lumOff val="5000"/>
                  </a:schemeClr>
                </a:solidFill>
              </a:rPr>
              <a:t> </a:t>
            </a:r>
            <a:r>
              <a:rPr lang="es-ES" dirty="0" err="1" smtClean="0">
                <a:solidFill>
                  <a:schemeClr val="bg1">
                    <a:lumMod val="95000"/>
                    <a:lumOff val="5000"/>
                  </a:schemeClr>
                </a:solidFill>
              </a:rPr>
              <a:t>river</a:t>
            </a:r>
            <a:r>
              <a:rPr lang="es-ES" dirty="0" smtClean="0">
                <a:solidFill>
                  <a:schemeClr val="bg1">
                    <a:lumMod val="95000"/>
                    <a:lumOff val="5000"/>
                  </a:schemeClr>
                </a:solidFill>
              </a:rPr>
              <a:t> in </a:t>
            </a:r>
            <a:r>
              <a:rPr lang="es-ES" dirty="0" err="1" smtClean="0">
                <a:solidFill>
                  <a:schemeClr val="bg1">
                    <a:lumMod val="95000"/>
                    <a:lumOff val="5000"/>
                  </a:schemeClr>
                </a:solidFill>
              </a:rPr>
              <a:t>Europe</a:t>
            </a:r>
            <a:r>
              <a:rPr lang="es-ES" dirty="0" smtClean="0">
                <a:solidFill>
                  <a:schemeClr val="bg1">
                    <a:lumMod val="95000"/>
                    <a:lumOff val="5000"/>
                  </a:schemeClr>
                </a:solidFill>
              </a:rPr>
              <a:t>. </a:t>
            </a:r>
            <a:r>
              <a:rPr lang="es-ES" dirty="0" err="1" smtClean="0">
                <a:solidFill>
                  <a:schemeClr val="bg1">
                    <a:lumMod val="95000"/>
                    <a:lumOff val="5000"/>
                  </a:schemeClr>
                </a:solidFill>
              </a:rPr>
              <a:t>From</a:t>
            </a:r>
            <a:r>
              <a:rPr lang="es-ES" dirty="0" smtClean="0">
                <a:solidFill>
                  <a:schemeClr val="bg1">
                    <a:lumMod val="95000"/>
                    <a:lumOff val="5000"/>
                  </a:schemeClr>
                </a:solidFill>
              </a:rPr>
              <a:t> Valdai </a:t>
            </a:r>
            <a:r>
              <a:rPr lang="es-ES" dirty="0" err="1" smtClean="0">
                <a:solidFill>
                  <a:schemeClr val="bg1">
                    <a:lumMod val="95000"/>
                    <a:lumOff val="5000"/>
                  </a:schemeClr>
                </a:solidFill>
              </a:rPr>
              <a:t>Hills</a:t>
            </a:r>
            <a:r>
              <a:rPr lang="es-ES" dirty="0" smtClean="0">
                <a:solidFill>
                  <a:schemeClr val="bg1">
                    <a:lumMod val="95000"/>
                    <a:lumOff val="5000"/>
                  </a:schemeClr>
                </a:solidFill>
              </a:rPr>
              <a:t>, </a:t>
            </a:r>
            <a:r>
              <a:rPr lang="en-US" dirty="0" smtClean="0">
                <a:solidFill>
                  <a:schemeClr val="bg1">
                    <a:lumMod val="95000"/>
                    <a:lumOff val="5000"/>
                  </a:schemeClr>
                </a:solidFill>
              </a:rPr>
              <a:t>It flows through central Russia, into the Caspian Sea. It’s navigable.</a:t>
            </a:r>
            <a:endParaRPr lang="es-ES" dirty="0">
              <a:solidFill>
                <a:schemeClr val="bg1">
                  <a:lumMod val="95000"/>
                  <a:lumOff val="5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upload.wikimedia.org/wikipedia/commons/thumb/9/98/Volga.A2002137.0745.250m.jpg/800px-Volga.A2002137.0745.250m.jpg"/>
          <p:cNvPicPr>
            <a:picLocks noChangeAspect="1" noChangeArrowheads="1"/>
          </p:cNvPicPr>
          <p:nvPr/>
        </p:nvPicPr>
        <p:blipFill>
          <a:blip r:embed="rId2" cstate="email">
            <a:lum contrast="20000"/>
          </a:blip>
          <a:srcRect/>
          <a:stretch>
            <a:fillRect/>
          </a:stretch>
        </p:blipFill>
        <p:spPr bwMode="auto">
          <a:xfrm>
            <a:off x="395536" y="121196"/>
            <a:ext cx="3961641" cy="5162514"/>
          </a:xfrm>
          <a:prstGeom prst="rect">
            <a:avLst/>
          </a:prstGeom>
          <a:ln>
            <a:noFill/>
          </a:ln>
          <a:effectLst>
            <a:outerShdw blurRad="292100" dist="139700" dir="2700000" algn="tl" rotWithShape="0">
              <a:srgbClr val="333333">
                <a:alpha val="65000"/>
              </a:srgbClr>
            </a:outerShdw>
          </a:effectLst>
        </p:spPr>
      </p:pic>
      <p:sp>
        <p:nvSpPr>
          <p:cNvPr id="3" name="2 Rectángulo"/>
          <p:cNvSpPr/>
          <p:nvPr/>
        </p:nvSpPr>
        <p:spPr>
          <a:xfrm>
            <a:off x="395536" y="5305772"/>
            <a:ext cx="3960440" cy="409228"/>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bg1">
                    <a:lumMod val="95000"/>
                    <a:lumOff val="5000"/>
                  </a:schemeClr>
                </a:solidFill>
              </a:rPr>
              <a:t>Delta y depresión del Volga desde satélite</a:t>
            </a:r>
            <a:endParaRPr lang="es-ES" sz="1600" dirty="0">
              <a:solidFill>
                <a:schemeClr val="bg1">
                  <a:lumMod val="95000"/>
                  <a:lumOff val="5000"/>
                </a:schemeClr>
              </a:solidFill>
            </a:endParaRPr>
          </a:p>
        </p:txBody>
      </p:sp>
      <p:pic>
        <p:nvPicPr>
          <p:cNvPr id="49158" name="Picture 6" descr="Bridge Across The Volga.jpg"/>
          <p:cNvPicPr>
            <a:picLocks noChangeAspect="1" noChangeArrowheads="1"/>
          </p:cNvPicPr>
          <p:nvPr/>
        </p:nvPicPr>
        <p:blipFill>
          <a:blip r:embed="rId3" cstate="email"/>
          <a:srcRect/>
          <a:stretch>
            <a:fillRect/>
          </a:stretch>
        </p:blipFill>
        <p:spPr bwMode="auto">
          <a:xfrm>
            <a:off x="4572000" y="265212"/>
            <a:ext cx="4432032" cy="2952328"/>
          </a:xfrm>
          <a:prstGeom prst="rect">
            <a:avLst/>
          </a:prstGeom>
          <a:noFill/>
        </p:spPr>
      </p:pic>
      <p:sp>
        <p:nvSpPr>
          <p:cNvPr id="6" name="5 Rectángulo"/>
          <p:cNvSpPr/>
          <p:nvPr/>
        </p:nvSpPr>
        <p:spPr>
          <a:xfrm>
            <a:off x="4644008" y="3505572"/>
            <a:ext cx="4320480" cy="1058416"/>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A37501"/>
                </a:solidFill>
              </a:rPr>
              <a:t>Puente sobre el Volga en </a:t>
            </a:r>
            <a:r>
              <a:rPr lang="es-ES" dirty="0" err="1" smtClean="0">
                <a:solidFill>
                  <a:srgbClr val="A37501"/>
                </a:solidFill>
              </a:rPr>
              <a:t>Volgograd</a:t>
            </a:r>
            <a:r>
              <a:rPr lang="es-ES" dirty="0" smtClean="0">
                <a:solidFill>
                  <a:srgbClr val="A37501"/>
                </a:solidFill>
              </a:rPr>
              <a:t>.</a:t>
            </a:r>
          </a:p>
          <a:p>
            <a:pPr algn="ctr"/>
            <a:r>
              <a:rPr lang="es-ES" dirty="0" smtClean="0">
                <a:solidFill>
                  <a:schemeClr val="bg1">
                    <a:lumMod val="95000"/>
                    <a:lumOff val="5000"/>
                  </a:schemeClr>
                </a:solidFill>
              </a:rPr>
              <a:t>Bridge </a:t>
            </a:r>
            <a:r>
              <a:rPr lang="es-ES" dirty="0" err="1" smtClean="0">
                <a:solidFill>
                  <a:schemeClr val="bg1">
                    <a:lumMod val="95000"/>
                    <a:lumOff val="5000"/>
                  </a:schemeClr>
                </a:solidFill>
              </a:rPr>
              <a:t>over</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Volga  at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city</a:t>
            </a:r>
            <a:r>
              <a:rPr lang="es-ES" dirty="0" smtClean="0">
                <a:solidFill>
                  <a:schemeClr val="bg1">
                    <a:lumMod val="95000"/>
                    <a:lumOff val="5000"/>
                  </a:schemeClr>
                </a:solidFill>
              </a:rPr>
              <a:t> of </a:t>
            </a:r>
            <a:r>
              <a:rPr lang="es-ES" dirty="0" err="1" smtClean="0">
                <a:solidFill>
                  <a:schemeClr val="bg1">
                    <a:lumMod val="95000"/>
                    <a:lumOff val="5000"/>
                  </a:schemeClr>
                </a:solidFill>
              </a:rPr>
              <a:t>Vogograd</a:t>
            </a:r>
            <a:r>
              <a:rPr lang="es-ES" dirty="0" smtClean="0">
                <a:solidFill>
                  <a:schemeClr val="bg1">
                    <a:lumMod val="95000"/>
                    <a:lumOff val="5000"/>
                  </a:schemeClr>
                </a:solidFill>
              </a:rPr>
              <a:t>.</a:t>
            </a:r>
            <a:endParaRPr lang="es-ES" dirty="0">
              <a:solidFill>
                <a:schemeClr val="bg1">
                  <a:lumMod val="95000"/>
                  <a:lumOff val="5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upload.wikimedia.org/wikipedia/commons/thumb/a/ae/Ilia_Efimovich_Repin_%281844-1930%29_-_Volga_Boatmen_%281870-1873%29.jpg/250px-Ilia_Efimovich_Repin_%281844-1930%29_-_Volga_Boatmen_%281870-1873%29.jpg"/>
          <p:cNvPicPr>
            <a:picLocks noChangeAspect="1" noChangeArrowheads="1"/>
          </p:cNvPicPr>
          <p:nvPr/>
        </p:nvPicPr>
        <p:blipFill>
          <a:blip r:embed="rId2" cstate="email">
            <a:lum contrast="10000"/>
          </a:blip>
          <a:srcRect/>
          <a:stretch>
            <a:fillRect/>
          </a:stretch>
        </p:blipFill>
        <p:spPr bwMode="auto">
          <a:xfrm>
            <a:off x="145991" y="397707"/>
            <a:ext cx="5146089" cy="2387785"/>
          </a:xfrm>
          <a:prstGeom prst="rect">
            <a:avLst/>
          </a:prstGeom>
          <a:ln>
            <a:noFill/>
          </a:ln>
          <a:effectLst>
            <a:outerShdw blurRad="292100" dist="139700" dir="2700000" algn="tl" rotWithShape="0">
              <a:srgbClr val="333333">
                <a:alpha val="65000"/>
              </a:srgbClr>
            </a:outerShdw>
          </a:effectLst>
        </p:spPr>
      </p:pic>
      <p:sp>
        <p:nvSpPr>
          <p:cNvPr id="3" name="2 Rectángulo"/>
          <p:cNvSpPr/>
          <p:nvPr/>
        </p:nvSpPr>
        <p:spPr>
          <a:xfrm>
            <a:off x="467544" y="3577580"/>
            <a:ext cx="4536504" cy="1368152"/>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A37501"/>
                </a:solidFill>
              </a:rPr>
              <a:t>La famosa pintura de </a:t>
            </a:r>
            <a:r>
              <a:rPr lang="es-ES" dirty="0" err="1" smtClean="0">
                <a:solidFill>
                  <a:srgbClr val="A37501"/>
                </a:solidFill>
              </a:rPr>
              <a:t>Ilya</a:t>
            </a:r>
            <a:r>
              <a:rPr lang="es-ES" dirty="0" smtClean="0">
                <a:solidFill>
                  <a:srgbClr val="A37501"/>
                </a:solidFill>
              </a:rPr>
              <a:t> </a:t>
            </a:r>
            <a:r>
              <a:rPr lang="es-ES" dirty="0" err="1" smtClean="0">
                <a:solidFill>
                  <a:srgbClr val="A37501"/>
                </a:solidFill>
              </a:rPr>
              <a:t>Repin</a:t>
            </a:r>
            <a:r>
              <a:rPr lang="es-ES" dirty="0" smtClean="0">
                <a:solidFill>
                  <a:srgbClr val="A37501"/>
                </a:solidFill>
              </a:rPr>
              <a:t>, </a:t>
            </a:r>
            <a:r>
              <a:rPr lang="es-ES" i="1" dirty="0" smtClean="0">
                <a:solidFill>
                  <a:srgbClr val="A37501"/>
                </a:solidFill>
              </a:rPr>
              <a:t>Los bateleros del Volga. </a:t>
            </a:r>
            <a:endParaRPr lang="es-ES" b="1" i="1" dirty="0" smtClean="0">
              <a:solidFill>
                <a:srgbClr val="A37501"/>
              </a:solidFill>
            </a:endParaRPr>
          </a:p>
          <a:p>
            <a:pPr algn="ctr"/>
            <a:r>
              <a:rPr lang="es-ES" b="1" dirty="0" err="1" smtClean="0">
                <a:solidFill>
                  <a:schemeClr val="bg1">
                    <a:lumMod val="95000"/>
                    <a:lumOff val="5000"/>
                  </a:schemeClr>
                </a:solidFill>
              </a:rPr>
              <a:t>Ilya</a:t>
            </a:r>
            <a:r>
              <a:rPr lang="es-ES" b="1" dirty="0" smtClean="0">
                <a:solidFill>
                  <a:schemeClr val="bg1">
                    <a:lumMod val="95000"/>
                    <a:lumOff val="5000"/>
                  </a:schemeClr>
                </a:solidFill>
              </a:rPr>
              <a:t> </a:t>
            </a:r>
            <a:r>
              <a:rPr lang="es-ES" b="1" dirty="0" err="1" smtClean="0">
                <a:solidFill>
                  <a:schemeClr val="bg1">
                    <a:lumMod val="95000"/>
                    <a:lumOff val="5000"/>
                  </a:schemeClr>
                </a:solidFill>
              </a:rPr>
              <a:t>Repin’s</a:t>
            </a:r>
            <a:r>
              <a:rPr lang="es-ES" b="1" dirty="0" smtClean="0">
                <a:solidFill>
                  <a:schemeClr val="bg1">
                    <a:lumMod val="95000"/>
                    <a:lumOff val="5000"/>
                  </a:schemeClr>
                </a:solidFill>
              </a:rPr>
              <a:t> </a:t>
            </a:r>
            <a:r>
              <a:rPr lang="es-ES" b="1" dirty="0" err="1" smtClean="0">
                <a:solidFill>
                  <a:schemeClr val="bg1">
                    <a:lumMod val="95000"/>
                    <a:lumOff val="5000"/>
                  </a:schemeClr>
                </a:solidFill>
              </a:rPr>
              <a:t>famous</a:t>
            </a:r>
            <a:r>
              <a:rPr lang="es-ES" b="1" dirty="0" smtClean="0">
                <a:solidFill>
                  <a:schemeClr val="bg1">
                    <a:lumMod val="95000"/>
                    <a:lumOff val="5000"/>
                  </a:schemeClr>
                </a:solidFill>
              </a:rPr>
              <a:t> </a:t>
            </a:r>
            <a:r>
              <a:rPr lang="es-ES" b="1" dirty="0" err="1" smtClean="0">
                <a:solidFill>
                  <a:schemeClr val="bg1">
                    <a:lumMod val="95000"/>
                    <a:lumOff val="5000"/>
                  </a:schemeClr>
                </a:solidFill>
              </a:rPr>
              <a:t>painting</a:t>
            </a:r>
            <a:r>
              <a:rPr lang="es-ES" b="1" dirty="0" smtClean="0">
                <a:solidFill>
                  <a:schemeClr val="bg1">
                    <a:lumMod val="95000"/>
                    <a:lumOff val="5000"/>
                  </a:schemeClr>
                </a:solidFill>
              </a:rPr>
              <a:t>, </a:t>
            </a:r>
            <a:r>
              <a:rPr lang="es-ES" b="1" i="1" dirty="0" err="1" smtClean="0">
                <a:solidFill>
                  <a:schemeClr val="bg1">
                    <a:lumMod val="95000"/>
                    <a:lumOff val="5000"/>
                  </a:schemeClr>
                </a:solidFill>
              </a:rPr>
              <a:t>The</a:t>
            </a:r>
            <a:r>
              <a:rPr lang="es-ES" b="1" i="1" dirty="0" smtClean="0">
                <a:solidFill>
                  <a:schemeClr val="bg1">
                    <a:lumMod val="95000"/>
                    <a:lumOff val="5000"/>
                  </a:schemeClr>
                </a:solidFill>
              </a:rPr>
              <a:t> </a:t>
            </a:r>
            <a:r>
              <a:rPr lang="es-ES" b="1" i="1" dirty="0" err="1" smtClean="0">
                <a:solidFill>
                  <a:schemeClr val="bg1">
                    <a:lumMod val="95000"/>
                    <a:lumOff val="5000"/>
                  </a:schemeClr>
                </a:solidFill>
              </a:rPr>
              <a:t>Barge</a:t>
            </a:r>
            <a:r>
              <a:rPr lang="es-ES" b="1" i="1" dirty="0" smtClean="0">
                <a:solidFill>
                  <a:schemeClr val="bg1">
                    <a:lumMod val="95000"/>
                    <a:lumOff val="5000"/>
                  </a:schemeClr>
                </a:solidFill>
              </a:rPr>
              <a:t> </a:t>
            </a:r>
            <a:r>
              <a:rPr lang="es-ES" b="1" i="1" dirty="0" err="1" smtClean="0">
                <a:solidFill>
                  <a:schemeClr val="bg1">
                    <a:lumMod val="95000"/>
                    <a:lumOff val="5000"/>
                  </a:schemeClr>
                </a:solidFill>
              </a:rPr>
              <a:t>Haulers</a:t>
            </a:r>
            <a:r>
              <a:rPr lang="es-ES" b="1" i="1" dirty="0" smtClean="0">
                <a:solidFill>
                  <a:schemeClr val="bg1">
                    <a:lumMod val="95000"/>
                    <a:lumOff val="5000"/>
                  </a:schemeClr>
                </a:solidFill>
              </a:rPr>
              <a:t> of </a:t>
            </a:r>
            <a:r>
              <a:rPr lang="es-ES" b="1" i="1" dirty="0" err="1" smtClean="0">
                <a:solidFill>
                  <a:schemeClr val="bg1">
                    <a:lumMod val="95000"/>
                    <a:lumOff val="5000"/>
                  </a:schemeClr>
                </a:solidFill>
              </a:rPr>
              <a:t>the</a:t>
            </a:r>
            <a:r>
              <a:rPr lang="es-ES" b="1" i="1" dirty="0" smtClean="0">
                <a:solidFill>
                  <a:schemeClr val="bg1">
                    <a:lumMod val="95000"/>
                    <a:lumOff val="5000"/>
                  </a:schemeClr>
                </a:solidFill>
              </a:rPr>
              <a:t> Volga.</a:t>
            </a:r>
            <a:endParaRPr lang="es-ES" b="1" i="1" dirty="0">
              <a:solidFill>
                <a:schemeClr val="bg1">
                  <a:lumMod val="95000"/>
                  <a:lumOff val="5000"/>
                </a:schemeClr>
              </a:solidFill>
            </a:endParaRPr>
          </a:p>
        </p:txBody>
      </p:sp>
      <p:pic>
        <p:nvPicPr>
          <p:cNvPr id="2050" name="Picture 2" descr="http://i.ytimg.com/vi/DASf1IYiFJQ/maxresdefault.jpg"/>
          <p:cNvPicPr>
            <a:picLocks noChangeAspect="1" noChangeArrowheads="1"/>
          </p:cNvPicPr>
          <p:nvPr/>
        </p:nvPicPr>
        <p:blipFill>
          <a:blip r:embed="rId3" cstate="email"/>
          <a:srcRect/>
          <a:stretch>
            <a:fillRect/>
          </a:stretch>
        </p:blipFill>
        <p:spPr bwMode="auto">
          <a:xfrm>
            <a:off x="5386637" y="1479638"/>
            <a:ext cx="3757363" cy="281802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Amazon Basin: area"/>
          <p:cNvPicPr>
            <a:picLocks noChangeAspect="1" noChangeArrowheads="1"/>
          </p:cNvPicPr>
          <p:nvPr/>
        </p:nvPicPr>
        <p:blipFill>
          <a:blip r:embed="rId2" cstate="email">
            <a:lum contrast="10000"/>
          </a:blip>
          <a:srcRect/>
          <a:stretch>
            <a:fillRect/>
          </a:stretch>
        </p:blipFill>
        <p:spPr bwMode="auto">
          <a:xfrm>
            <a:off x="179512" y="121196"/>
            <a:ext cx="6667500" cy="5029201"/>
          </a:xfrm>
          <a:prstGeom prst="rect">
            <a:avLst/>
          </a:prstGeom>
          <a:ln>
            <a:noFill/>
          </a:ln>
          <a:effectLst>
            <a:outerShdw blurRad="292100" dist="139700" dir="2700000" algn="tl" rotWithShape="0">
              <a:srgbClr val="333333">
                <a:alpha val="65000"/>
              </a:srgbClr>
            </a:outerShdw>
          </a:effectLst>
        </p:spPr>
      </p:pic>
      <p:pic>
        <p:nvPicPr>
          <p:cNvPr id="1025" name="Picture 1" descr="Trajet bateau sur l'Amazone"/>
          <p:cNvPicPr>
            <a:picLocks noChangeAspect="1" noChangeArrowheads="1"/>
          </p:cNvPicPr>
          <p:nvPr/>
        </p:nvPicPr>
        <p:blipFill>
          <a:blip r:embed="rId3" cstate="email">
            <a:lum contrast="20000"/>
          </a:blip>
          <a:srcRect l="1746" t="2341" r="2228"/>
          <a:stretch>
            <a:fillRect/>
          </a:stretch>
        </p:blipFill>
        <p:spPr bwMode="auto">
          <a:xfrm>
            <a:off x="5508104" y="2929508"/>
            <a:ext cx="3485857" cy="2644527"/>
          </a:xfrm>
          <a:prstGeom prst="rect">
            <a:avLst/>
          </a:prstGeom>
          <a:ln>
            <a:noFill/>
          </a:ln>
          <a:effectLst>
            <a:outerShdw blurRad="292100" dist="139700" dir="2700000" algn="tl" rotWithShape="0">
              <a:srgbClr val="333333">
                <a:alpha val="65000"/>
              </a:srgbClr>
            </a:outerShdw>
          </a:effectLst>
        </p:spPr>
      </p:pic>
      <p:sp>
        <p:nvSpPr>
          <p:cNvPr id="4" name="3 Rectángulo"/>
          <p:cNvSpPr/>
          <p:nvPr/>
        </p:nvSpPr>
        <p:spPr>
          <a:xfrm>
            <a:off x="7092280" y="409228"/>
            <a:ext cx="1872208" cy="2160240"/>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accent3">
                    <a:lumMod val="50000"/>
                  </a:schemeClr>
                </a:solidFill>
              </a:rPr>
              <a:t>Cuenca del Amazonas. </a:t>
            </a:r>
          </a:p>
          <a:p>
            <a:pPr algn="ctr"/>
            <a:endParaRPr lang="es-ES" sz="1600" b="1" dirty="0" smtClean="0"/>
          </a:p>
          <a:p>
            <a:pPr algn="ctr"/>
            <a:r>
              <a:rPr lang="es-ES" sz="1600" b="1" dirty="0" smtClean="0">
                <a:solidFill>
                  <a:schemeClr val="bg1">
                    <a:lumMod val="95000"/>
                    <a:lumOff val="5000"/>
                  </a:schemeClr>
                </a:solidFill>
              </a:rPr>
              <a:t>Amazon </a:t>
            </a:r>
            <a:r>
              <a:rPr lang="es-ES" sz="1600" b="1" dirty="0" err="1" smtClean="0">
                <a:solidFill>
                  <a:schemeClr val="bg1">
                    <a:lumMod val="95000"/>
                    <a:lumOff val="5000"/>
                  </a:schemeClr>
                </a:solidFill>
              </a:rPr>
              <a:t>basin</a:t>
            </a:r>
            <a:endParaRPr lang="es-ES" sz="1600" b="1"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s://upload.wikimedia.org/wikipedia/commons/6/63/%D0%92%D0%BE%D0%BB%D0%B3%D0%B0_%D1%83_%D0%96%D0%B8%D0%B3%D1%83%D0%BB%D0%B5%D0%B9_%D0%BE%D1%81%D0%B5%D0%BD%D1%8C%D1%8E.jpg"/>
          <p:cNvPicPr>
            <a:picLocks noChangeAspect="1" noChangeArrowheads="1"/>
          </p:cNvPicPr>
          <p:nvPr/>
        </p:nvPicPr>
        <p:blipFill>
          <a:blip r:embed="rId2" cstate="email">
            <a:lum contrast="20000"/>
          </a:blip>
          <a:srcRect/>
          <a:stretch>
            <a:fillRect/>
          </a:stretch>
        </p:blipFill>
        <p:spPr bwMode="auto">
          <a:xfrm>
            <a:off x="5076056" y="841276"/>
            <a:ext cx="3759729" cy="2819797"/>
          </a:xfrm>
          <a:prstGeom prst="rect">
            <a:avLst/>
          </a:prstGeom>
          <a:ln>
            <a:noFill/>
          </a:ln>
          <a:effectLst>
            <a:outerShdw blurRad="292100" dist="139700" dir="2700000" algn="tl" rotWithShape="0">
              <a:srgbClr val="333333">
                <a:alpha val="65000"/>
              </a:srgbClr>
            </a:outerShdw>
          </a:effectLst>
        </p:spPr>
      </p:pic>
      <p:sp>
        <p:nvSpPr>
          <p:cNvPr id="3" name="2 Rectángulo"/>
          <p:cNvSpPr/>
          <p:nvPr/>
        </p:nvSpPr>
        <p:spPr>
          <a:xfrm>
            <a:off x="4932040" y="4297660"/>
            <a:ext cx="4211960" cy="432048"/>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lumMod val="95000"/>
                    <a:lumOff val="5000"/>
                  </a:schemeClr>
                </a:solidFill>
              </a:rPr>
              <a:t>Río Volga en las montañas </a:t>
            </a:r>
            <a:r>
              <a:rPr lang="es-ES" dirty="0" err="1" smtClean="0">
                <a:solidFill>
                  <a:schemeClr val="bg1">
                    <a:lumMod val="95000"/>
                    <a:lumOff val="5000"/>
                  </a:schemeClr>
                </a:solidFill>
              </a:rPr>
              <a:t>Zhiguli</a:t>
            </a:r>
            <a:endParaRPr lang="es-ES" dirty="0">
              <a:solidFill>
                <a:schemeClr val="bg1">
                  <a:lumMod val="95000"/>
                  <a:lumOff val="5000"/>
                </a:schemeClr>
              </a:solidFill>
            </a:endParaRPr>
          </a:p>
        </p:txBody>
      </p:sp>
      <p:pic>
        <p:nvPicPr>
          <p:cNvPr id="1026" name="Picture 2" descr="https://upload.wikimedia.org/wikipedia/commons/8/89/Volga_Ulyanovsk-oliv.jpg"/>
          <p:cNvPicPr>
            <a:picLocks noChangeAspect="1" noChangeArrowheads="1"/>
          </p:cNvPicPr>
          <p:nvPr/>
        </p:nvPicPr>
        <p:blipFill>
          <a:blip r:embed="rId3" cstate="email">
            <a:lum contrast="20000"/>
          </a:blip>
          <a:srcRect/>
          <a:stretch>
            <a:fillRect/>
          </a:stretch>
        </p:blipFill>
        <p:spPr bwMode="auto">
          <a:xfrm>
            <a:off x="179512" y="1489348"/>
            <a:ext cx="4799079" cy="359930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5148064" y="193204"/>
            <a:ext cx="3600400" cy="792088"/>
          </a:xfrm>
          <a:prstGeom prst="rect">
            <a:avLst/>
          </a:prstGeom>
          <a:solidFill>
            <a:srgbClr val="A37501"/>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p>
          <a:p>
            <a:pPr algn="ctr"/>
            <a:r>
              <a:rPr lang="es-ES" b="1" dirty="0" smtClean="0"/>
              <a:t>RÍO YUKÓN </a:t>
            </a:r>
          </a:p>
          <a:p>
            <a:pPr algn="ctr"/>
            <a:r>
              <a:rPr lang="es-ES" b="1" dirty="0" smtClean="0"/>
              <a:t> YUKON RIVER</a:t>
            </a:r>
          </a:p>
          <a:p>
            <a:pPr algn="ctr"/>
            <a:endParaRPr lang="es-ES" b="1" dirty="0"/>
          </a:p>
        </p:txBody>
      </p:sp>
      <p:pic>
        <p:nvPicPr>
          <p:cNvPr id="2050" name="Picture 2" descr="Localización del río Yukón y su cuenca"/>
          <p:cNvPicPr>
            <a:picLocks noChangeAspect="1" noChangeArrowheads="1"/>
          </p:cNvPicPr>
          <p:nvPr/>
        </p:nvPicPr>
        <p:blipFill>
          <a:blip r:embed="rId2" cstate="email"/>
          <a:srcRect/>
          <a:stretch>
            <a:fillRect/>
          </a:stretch>
        </p:blipFill>
        <p:spPr bwMode="auto">
          <a:xfrm>
            <a:off x="5076056" y="1273324"/>
            <a:ext cx="3960440" cy="3960440"/>
          </a:xfrm>
          <a:prstGeom prst="rect">
            <a:avLst/>
          </a:prstGeom>
          <a:ln>
            <a:noFill/>
          </a:ln>
          <a:effectLst>
            <a:outerShdw blurRad="292100" dist="139700" dir="2700000" algn="tl" rotWithShape="0">
              <a:srgbClr val="333333">
                <a:alpha val="65000"/>
              </a:srgbClr>
            </a:outerShdw>
          </a:effectLst>
        </p:spPr>
      </p:pic>
      <p:sp>
        <p:nvSpPr>
          <p:cNvPr id="4" name="3 Rectángulo"/>
          <p:cNvSpPr/>
          <p:nvPr/>
        </p:nvSpPr>
        <p:spPr>
          <a:xfrm>
            <a:off x="323528" y="193204"/>
            <a:ext cx="4320480" cy="5328592"/>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rgbClr val="A37501"/>
                </a:solidFill>
              </a:rPr>
              <a:t>El río Yukón nace en las montañas Rocosas, en Canadá y  después de 3.190 km, desemboca en el mar de Bering. Su nombre significa Gran Río. Fue el medio de transporte  durante la Fiebre del Oro de 1896  a principios del siglo XX.</a:t>
            </a:r>
          </a:p>
          <a:p>
            <a:pPr algn="just"/>
            <a:endParaRPr lang="es-ES" dirty="0" smtClean="0"/>
          </a:p>
          <a:p>
            <a:pPr algn="just"/>
            <a:r>
              <a:rPr lang="es-ES" dirty="0" err="1" smtClean="0">
                <a:solidFill>
                  <a:schemeClr val="bg1">
                    <a:lumMod val="95000"/>
                    <a:lumOff val="5000"/>
                  </a:schemeClr>
                </a:solidFill>
              </a:rPr>
              <a:t>Its</a:t>
            </a:r>
            <a:r>
              <a:rPr lang="es-ES" dirty="0" smtClean="0">
                <a:solidFill>
                  <a:schemeClr val="bg1">
                    <a:lumMod val="95000"/>
                    <a:lumOff val="5000"/>
                  </a:schemeClr>
                </a:solidFill>
              </a:rPr>
              <a:t> </a:t>
            </a:r>
            <a:r>
              <a:rPr lang="es-ES" dirty="0" err="1" smtClean="0">
                <a:solidFill>
                  <a:schemeClr val="bg1">
                    <a:lumMod val="95000"/>
                    <a:lumOff val="5000"/>
                  </a:schemeClr>
                </a:solidFill>
              </a:rPr>
              <a:t>source</a:t>
            </a:r>
            <a:r>
              <a:rPr lang="es-ES" dirty="0" smtClean="0">
                <a:solidFill>
                  <a:schemeClr val="bg1">
                    <a:lumMod val="95000"/>
                    <a:lumOff val="5000"/>
                  </a:schemeClr>
                </a:solidFill>
              </a:rPr>
              <a:t> </a:t>
            </a:r>
            <a:r>
              <a:rPr lang="es-ES" dirty="0" err="1" smtClean="0">
                <a:solidFill>
                  <a:schemeClr val="bg1">
                    <a:lumMod val="95000"/>
                    <a:lumOff val="5000"/>
                  </a:schemeClr>
                </a:solidFill>
              </a:rPr>
              <a:t>is</a:t>
            </a:r>
            <a:r>
              <a:rPr lang="es-ES" dirty="0" smtClean="0">
                <a:solidFill>
                  <a:schemeClr val="bg1">
                    <a:lumMod val="95000"/>
                    <a:lumOff val="5000"/>
                  </a:schemeClr>
                </a:solidFill>
              </a:rPr>
              <a:t> </a:t>
            </a:r>
            <a:r>
              <a:rPr lang="es-ES" dirty="0" err="1" smtClean="0">
                <a:solidFill>
                  <a:schemeClr val="bg1">
                    <a:lumMod val="95000"/>
                    <a:lumOff val="5000"/>
                  </a:schemeClr>
                </a:solidFill>
              </a:rPr>
              <a:t>located</a:t>
            </a:r>
            <a:r>
              <a:rPr lang="es-ES" dirty="0" smtClean="0">
                <a:solidFill>
                  <a:schemeClr val="bg1">
                    <a:lumMod val="95000"/>
                    <a:lumOff val="5000"/>
                  </a:schemeClr>
                </a:solidFill>
              </a:rPr>
              <a:t> in </a:t>
            </a:r>
            <a:r>
              <a:rPr lang="es-ES" dirty="0" err="1" smtClean="0">
                <a:solidFill>
                  <a:schemeClr val="bg1">
                    <a:lumMod val="95000"/>
                    <a:lumOff val="5000"/>
                  </a:schemeClr>
                </a:solidFill>
              </a:rPr>
              <a:t>the</a:t>
            </a:r>
            <a:r>
              <a:rPr lang="es-ES" dirty="0" smtClean="0">
                <a:solidFill>
                  <a:schemeClr val="bg1">
                    <a:lumMod val="95000"/>
                    <a:lumOff val="5000"/>
                  </a:schemeClr>
                </a:solidFill>
              </a:rPr>
              <a:t> Rocky </a:t>
            </a:r>
            <a:r>
              <a:rPr lang="es-ES" dirty="0" err="1" smtClean="0">
                <a:solidFill>
                  <a:schemeClr val="bg1">
                    <a:lumMod val="95000"/>
                    <a:lumOff val="5000"/>
                  </a:schemeClr>
                </a:solidFill>
              </a:rPr>
              <a:t>Mountains</a:t>
            </a:r>
            <a:r>
              <a:rPr lang="es-ES" dirty="0" smtClean="0">
                <a:solidFill>
                  <a:schemeClr val="bg1">
                    <a:lumMod val="95000"/>
                    <a:lumOff val="5000"/>
                  </a:schemeClr>
                </a:solidFill>
              </a:rPr>
              <a:t> in </a:t>
            </a:r>
            <a:r>
              <a:rPr lang="es-ES" dirty="0" err="1" smtClean="0">
                <a:solidFill>
                  <a:schemeClr val="bg1">
                    <a:lumMod val="95000"/>
                    <a:lumOff val="5000"/>
                  </a:schemeClr>
                </a:solidFill>
              </a:rPr>
              <a:t>Canada</a:t>
            </a:r>
            <a:r>
              <a:rPr lang="es-ES" dirty="0" smtClean="0">
                <a:solidFill>
                  <a:schemeClr val="bg1">
                    <a:lumMod val="95000"/>
                    <a:lumOff val="5000"/>
                  </a:schemeClr>
                </a:solidFill>
              </a:rPr>
              <a:t>, in British Columbia. </a:t>
            </a:r>
            <a:r>
              <a:rPr lang="es-ES" dirty="0" err="1" smtClean="0">
                <a:solidFill>
                  <a:schemeClr val="bg1">
                    <a:lumMod val="95000"/>
                    <a:lumOff val="5000"/>
                  </a:schemeClr>
                </a:solidFill>
              </a:rPr>
              <a:t>After</a:t>
            </a:r>
            <a:r>
              <a:rPr lang="es-ES" dirty="0" smtClean="0">
                <a:solidFill>
                  <a:schemeClr val="bg1">
                    <a:lumMod val="95000"/>
                    <a:lumOff val="5000"/>
                  </a:schemeClr>
                </a:solidFill>
              </a:rPr>
              <a:t> 3,190 km,  </a:t>
            </a:r>
            <a:r>
              <a:rPr lang="es-ES" dirty="0" err="1" smtClean="0">
                <a:solidFill>
                  <a:schemeClr val="bg1">
                    <a:lumMod val="95000"/>
                    <a:lumOff val="5000"/>
                  </a:schemeClr>
                </a:solidFill>
              </a:rPr>
              <a:t>empties</a:t>
            </a:r>
            <a:r>
              <a:rPr lang="es-ES" dirty="0" smtClean="0">
                <a:solidFill>
                  <a:schemeClr val="bg1">
                    <a:lumMod val="95000"/>
                    <a:lumOff val="5000"/>
                  </a:schemeClr>
                </a:solidFill>
              </a:rPr>
              <a:t> </a:t>
            </a:r>
            <a:r>
              <a:rPr lang="es-ES" dirty="0" err="1" smtClean="0">
                <a:solidFill>
                  <a:schemeClr val="bg1">
                    <a:lumMod val="95000"/>
                    <a:lumOff val="5000"/>
                  </a:schemeClr>
                </a:solidFill>
              </a:rPr>
              <a:t>into</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Bering Sea. </a:t>
            </a:r>
            <a:r>
              <a:rPr lang="es-ES" dirty="0" err="1" smtClean="0">
                <a:solidFill>
                  <a:schemeClr val="bg1">
                    <a:lumMod val="95000"/>
                    <a:lumOff val="5000"/>
                  </a:schemeClr>
                </a:solidFill>
              </a:rPr>
              <a:t>Its</a:t>
            </a:r>
            <a:r>
              <a:rPr lang="es-ES" dirty="0" smtClean="0">
                <a:solidFill>
                  <a:schemeClr val="bg1">
                    <a:lumMod val="95000"/>
                    <a:lumOff val="5000"/>
                  </a:schemeClr>
                </a:solidFill>
              </a:rPr>
              <a:t> </a:t>
            </a:r>
            <a:r>
              <a:rPr lang="es-ES" dirty="0" err="1" smtClean="0">
                <a:solidFill>
                  <a:schemeClr val="bg1">
                    <a:lumMod val="95000"/>
                    <a:lumOff val="5000"/>
                  </a:schemeClr>
                </a:solidFill>
              </a:rPr>
              <a:t>name</a:t>
            </a:r>
            <a:r>
              <a:rPr lang="es-ES" dirty="0" smtClean="0">
                <a:solidFill>
                  <a:schemeClr val="bg1">
                    <a:lumMod val="95000"/>
                    <a:lumOff val="5000"/>
                  </a:schemeClr>
                </a:solidFill>
              </a:rPr>
              <a:t> </a:t>
            </a:r>
            <a:r>
              <a:rPr lang="es-ES" dirty="0" err="1" smtClean="0">
                <a:solidFill>
                  <a:schemeClr val="bg1">
                    <a:lumMod val="95000"/>
                    <a:lumOff val="5000"/>
                  </a:schemeClr>
                </a:solidFill>
              </a:rPr>
              <a:t>means</a:t>
            </a:r>
            <a:r>
              <a:rPr lang="es-ES" dirty="0" smtClean="0">
                <a:solidFill>
                  <a:schemeClr val="bg1">
                    <a:lumMod val="95000"/>
                    <a:lumOff val="5000"/>
                  </a:schemeClr>
                </a:solidFill>
              </a:rPr>
              <a:t> Big </a:t>
            </a:r>
            <a:r>
              <a:rPr lang="es-ES" dirty="0" err="1" smtClean="0">
                <a:solidFill>
                  <a:schemeClr val="bg1">
                    <a:lumMod val="95000"/>
                    <a:lumOff val="5000"/>
                  </a:schemeClr>
                </a:solidFill>
              </a:rPr>
              <a:t>River</a:t>
            </a:r>
            <a:r>
              <a:rPr lang="es-ES" dirty="0" smtClean="0">
                <a:solidFill>
                  <a:schemeClr val="bg1">
                    <a:lumMod val="95000"/>
                    <a:lumOff val="5000"/>
                  </a:schemeClr>
                </a:solidFill>
              </a:rPr>
              <a:t>. </a:t>
            </a:r>
            <a:r>
              <a:rPr lang="es-ES" dirty="0" err="1" smtClean="0">
                <a:solidFill>
                  <a:schemeClr val="bg1">
                    <a:lumMod val="95000"/>
                    <a:lumOff val="5000"/>
                  </a:schemeClr>
                </a:solidFill>
              </a:rPr>
              <a:t>It</a:t>
            </a:r>
            <a:r>
              <a:rPr lang="es-ES" dirty="0" smtClean="0">
                <a:solidFill>
                  <a:schemeClr val="bg1">
                    <a:lumMod val="95000"/>
                    <a:lumOff val="5000"/>
                  </a:schemeClr>
                </a:solidFill>
              </a:rPr>
              <a:t> </a:t>
            </a:r>
            <a:r>
              <a:rPr lang="es-ES" dirty="0" err="1" smtClean="0">
                <a:solidFill>
                  <a:schemeClr val="bg1">
                    <a:lumMod val="95000"/>
                    <a:lumOff val="5000"/>
                  </a:schemeClr>
                </a:solidFill>
              </a:rPr>
              <a:t>was</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means</a:t>
            </a:r>
            <a:r>
              <a:rPr lang="es-ES" dirty="0" smtClean="0">
                <a:solidFill>
                  <a:schemeClr val="bg1">
                    <a:lumMod val="95000"/>
                    <a:lumOff val="5000"/>
                  </a:schemeClr>
                </a:solidFill>
              </a:rPr>
              <a:t> of </a:t>
            </a:r>
            <a:r>
              <a:rPr lang="es-ES" dirty="0" err="1" smtClean="0">
                <a:solidFill>
                  <a:schemeClr val="bg1">
                    <a:lumMod val="95000"/>
                    <a:lumOff val="5000"/>
                  </a:schemeClr>
                </a:solidFill>
              </a:rPr>
              <a:t>transport</a:t>
            </a:r>
            <a:r>
              <a:rPr lang="es-ES" dirty="0" smtClean="0">
                <a:solidFill>
                  <a:schemeClr val="bg1">
                    <a:lumMod val="95000"/>
                    <a:lumOff val="5000"/>
                  </a:schemeClr>
                </a:solidFill>
              </a:rPr>
              <a:t> </a:t>
            </a:r>
            <a:r>
              <a:rPr lang="es-ES" dirty="0" err="1" smtClean="0">
                <a:solidFill>
                  <a:schemeClr val="bg1">
                    <a:lumMod val="95000"/>
                    <a:lumOff val="5000"/>
                  </a:schemeClr>
                </a:solidFill>
              </a:rPr>
              <a:t>during</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1896  </a:t>
            </a:r>
            <a:r>
              <a:rPr lang="es-ES" dirty="0" err="1" smtClean="0">
                <a:solidFill>
                  <a:schemeClr val="bg1">
                    <a:lumMod val="95000"/>
                    <a:lumOff val="5000"/>
                  </a:schemeClr>
                </a:solidFill>
              </a:rPr>
              <a:t>Klondike</a:t>
            </a:r>
            <a:r>
              <a:rPr lang="es-ES" dirty="0" smtClean="0">
                <a:solidFill>
                  <a:schemeClr val="bg1">
                    <a:lumMod val="95000"/>
                    <a:lumOff val="5000"/>
                  </a:schemeClr>
                </a:solidFill>
              </a:rPr>
              <a:t> </a:t>
            </a:r>
            <a:r>
              <a:rPr lang="es-ES" dirty="0" err="1" smtClean="0">
                <a:solidFill>
                  <a:schemeClr val="bg1">
                    <a:lumMod val="95000"/>
                    <a:lumOff val="5000"/>
                  </a:schemeClr>
                </a:solidFill>
              </a:rPr>
              <a:t>Gold</a:t>
            </a:r>
            <a:r>
              <a:rPr lang="es-ES" dirty="0" smtClean="0">
                <a:solidFill>
                  <a:schemeClr val="bg1">
                    <a:lumMod val="95000"/>
                    <a:lumOff val="5000"/>
                  </a:schemeClr>
                </a:solidFill>
              </a:rPr>
              <a:t> Rush.</a:t>
            </a:r>
            <a:endParaRPr lang="es-E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Flying over the meanders of the mighty Yukon to Arctic Village.jpg"/>
          <p:cNvPicPr>
            <a:picLocks noChangeAspect="1" noChangeArrowheads="1"/>
          </p:cNvPicPr>
          <p:nvPr/>
        </p:nvPicPr>
        <p:blipFill>
          <a:blip r:embed="rId2" cstate="email">
            <a:lum contrast="10000"/>
          </a:blip>
          <a:srcRect/>
          <a:stretch>
            <a:fillRect/>
          </a:stretch>
        </p:blipFill>
        <p:spPr bwMode="auto">
          <a:xfrm>
            <a:off x="1331641" y="187549"/>
            <a:ext cx="6368244" cy="4776183"/>
          </a:xfrm>
          <a:prstGeom prst="rect">
            <a:avLst/>
          </a:prstGeom>
          <a:ln>
            <a:noFill/>
          </a:ln>
          <a:effectLst>
            <a:outerShdw blurRad="292100" dist="139700" dir="2700000" algn="tl" rotWithShape="0">
              <a:srgbClr val="333333">
                <a:alpha val="65000"/>
              </a:srgbClr>
            </a:outerShdw>
          </a:effectLst>
        </p:spPr>
      </p:pic>
      <p:sp>
        <p:nvSpPr>
          <p:cNvPr id="3" name="2 Rectángulo"/>
          <p:cNvSpPr/>
          <p:nvPr/>
        </p:nvSpPr>
        <p:spPr>
          <a:xfrm>
            <a:off x="1475656" y="4945732"/>
            <a:ext cx="6120680" cy="504056"/>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lumMod val="95000"/>
                    <a:lumOff val="5000"/>
                  </a:schemeClr>
                </a:solidFill>
              </a:rPr>
              <a:t>Meandros del río Yukón</a:t>
            </a:r>
            <a:r>
              <a:rPr lang="es-ES" dirty="0" smtClean="0"/>
              <a:t>.</a:t>
            </a:r>
            <a:endParaRPr lang="es-E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5220072" y="337220"/>
            <a:ext cx="3600400" cy="792088"/>
          </a:xfrm>
          <a:prstGeom prst="rect">
            <a:avLst/>
          </a:prstGeom>
          <a:solidFill>
            <a:srgbClr val="A37501"/>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p>
          <a:p>
            <a:pPr algn="ctr"/>
            <a:r>
              <a:rPr lang="es-ES" b="1" dirty="0" smtClean="0"/>
              <a:t>RÍO BRAVO</a:t>
            </a:r>
          </a:p>
          <a:p>
            <a:pPr algn="ctr"/>
            <a:r>
              <a:rPr lang="es-ES" b="1" dirty="0" smtClean="0"/>
              <a:t>RÍO GRANDE</a:t>
            </a:r>
          </a:p>
          <a:p>
            <a:pPr algn="ctr"/>
            <a:endParaRPr lang="es-ES" b="1" dirty="0"/>
          </a:p>
        </p:txBody>
      </p:sp>
      <p:pic>
        <p:nvPicPr>
          <p:cNvPr id="1026" name="Picture 2" descr="Cuenca del río Grande"/>
          <p:cNvPicPr>
            <a:picLocks noChangeAspect="1" noChangeArrowheads="1"/>
          </p:cNvPicPr>
          <p:nvPr/>
        </p:nvPicPr>
        <p:blipFill>
          <a:blip r:embed="rId2" cstate="email">
            <a:lum contrast="10000"/>
          </a:blip>
          <a:srcRect/>
          <a:stretch>
            <a:fillRect/>
          </a:stretch>
        </p:blipFill>
        <p:spPr bwMode="auto">
          <a:xfrm>
            <a:off x="1403648" y="193204"/>
            <a:ext cx="2592288" cy="2602657"/>
          </a:xfrm>
          <a:prstGeom prst="rect">
            <a:avLst/>
          </a:prstGeom>
          <a:ln>
            <a:noFill/>
          </a:ln>
          <a:effectLst>
            <a:outerShdw blurRad="292100" dist="139700" dir="2700000" algn="tl" rotWithShape="0">
              <a:srgbClr val="333333">
                <a:alpha val="65000"/>
              </a:srgbClr>
            </a:outerShdw>
          </a:effectLst>
        </p:spPr>
      </p:pic>
      <p:pic>
        <p:nvPicPr>
          <p:cNvPr id="1028" name="Picture 4" descr="RioGrandeRiverAlbuquerque.jpg"/>
          <p:cNvPicPr>
            <a:picLocks noChangeAspect="1" noChangeArrowheads="1"/>
          </p:cNvPicPr>
          <p:nvPr/>
        </p:nvPicPr>
        <p:blipFill>
          <a:blip r:embed="rId3" cstate="email"/>
          <a:srcRect/>
          <a:stretch>
            <a:fillRect/>
          </a:stretch>
        </p:blipFill>
        <p:spPr bwMode="auto">
          <a:xfrm>
            <a:off x="5148064" y="1345332"/>
            <a:ext cx="3783732" cy="2837799"/>
          </a:xfrm>
          <a:prstGeom prst="rect">
            <a:avLst/>
          </a:prstGeom>
          <a:noFill/>
        </p:spPr>
      </p:pic>
      <p:sp>
        <p:nvSpPr>
          <p:cNvPr id="5" name="4 Rectángulo"/>
          <p:cNvSpPr/>
          <p:nvPr/>
        </p:nvSpPr>
        <p:spPr>
          <a:xfrm>
            <a:off x="179512" y="3001516"/>
            <a:ext cx="4824536" cy="2592288"/>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rgbClr val="A37501"/>
                </a:solidFill>
              </a:rPr>
              <a:t>Con 3,051 km, nace en Colorado y desemboca en el Golfo de México. Forma parte de la frontera entre Estados Unidos y México.</a:t>
            </a:r>
          </a:p>
          <a:p>
            <a:pPr algn="just"/>
            <a:endParaRPr lang="es-ES" dirty="0" smtClean="0"/>
          </a:p>
          <a:p>
            <a:pPr algn="just"/>
            <a:r>
              <a:rPr lang="es-ES" dirty="0" err="1" smtClean="0">
                <a:solidFill>
                  <a:schemeClr val="bg1">
                    <a:lumMod val="95000"/>
                    <a:lumOff val="5000"/>
                  </a:schemeClr>
                </a:solidFill>
              </a:rPr>
              <a:t>With</a:t>
            </a:r>
            <a:r>
              <a:rPr lang="es-ES" dirty="0" smtClean="0">
                <a:solidFill>
                  <a:schemeClr val="bg1">
                    <a:lumMod val="95000"/>
                    <a:lumOff val="5000"/>
                  </a:schemeClr>
                </a:solidFill>
              </a:rPr>
              <a:t> 3,051 km, </a:t>
            </a:r>
            <a:r>
              <a:rPr lang="es-ES" dirty="0" err="1" smtClean="0">
                <a:solidFill>
                  <a:schemeClr val="bg1">
                    <a:lumMod val="95000"/>
                    <a:lumOff val="5000"/>
                  </a:schemeClr>
                </a:solidFill>
              </a:rPr>
              <a:t>its</a:t>
            </a:r>
            <a:r>
              <a:rPr lang="es-ES" dirty="0" smtClean="0">
                <a:solidFill>
                  <a:schemeClr val="bg1">
                    <a:lumMod val="95000"/>
                    <a:lumOff val="5000"/>
                  </a:schemeClr>
                </a:solidFill>
              </a:rPr>
              <a:t> </a:t>
            </a:r>
            <a:r>
              <a:rPr lang="es-ES" dirty="0" err="1" smtClean="0">
                <a:solidFill>
                  <a:schemeClr val="bg1">
                    <a:lumMod val="95000"/>
                    <a:lumOff val="5000"/>
                  </a:schemeClr>
                </a:solidFill>
              </a:rPr>
              <a:t>source</a:t>
            </a:r>
            <a:r>
              <a:rPr lang="es-ES" dirty="0" smtClean="0">
                <a:solidFill>
                  <a:schemeClr val="bg1">
                    <a:lumMod val="95000"/>
                    <a:lumOff val="5000"/>
                  </a:schemeClr>
                </a:solidFill>
              </a:rPr>
              <a:t> </a:t>
            </a:r>
            <a:r>
              <a:rPr lang="es-ES" dirty="0" err="1" smtClean="0">
                <a:solidFill>
                  <a:schemeClr val="bg1">
                    <a:lumMod val="95000"/>
                    <a:lumOff val="5000"/>
                  </a:schemeClr>
                </a:solidFill>
              </a:rPr>
              <a:t>is</a:t>
            </a:r>
            <a:r>
              <a:rPr lang="es-ES" dirty="0" smtClean="0">
                <a:solidFill>
                  <a:schemeClr val="bg1">
                    <a:lumMod val="95000"/>
                    <a:lumOff val="5000"/>
                  </a:schemeClr>
                </a:solidFill>
              </a:rPr>
              <a:t> in Colorado </a:t>
            </a:r>
            <a:r>
              <a:rPr lang="es-ES" dirty="0" err="1" smtClean="0">
                <a:solidFill>
                  <a:schemeClr val="bg1">
                    <a:lumMod val="95000"/>
                    <a:lumOff val="5000"/>
                  </a:schemeClr>
                </a:solidFill>
              </a:rPr>
              <a:t>Mountains</a:t>
            </a:r>
            <a:r>
              <a:rPr lang="es-ES" dirty="0" smtClean="0">
                <a:solidFill>
                  <a:schemeClr val="bg1">
                    <a:lumMod val="95000"/>
                    <a:lumOff val="5000"/>
                  </a:schemeClr>
                </a:solidFill>
              </a:rPr>
              <a:t> and  </a:t>
            </a:r>
            <a:r>
              <a:rPr lang="es-ES" dirty="0" err="1" smtClean="0">
                <a:solidFill>
                  <a:schemeClr val="bg1">
                    <a:lumMod val="95000"/>
                    <a:lumOff val="5000"/>
                  </a:schemeClr>
                </a:solidFill>
              </a:rPr>
              <a:t>flows</a:t>
            </a:r>
            <a:r>
              <a:rPr lang="es-ES" dirty="0" smtClean="0">
                <a:solidFill>
                  <a:schemeClr val="bg1">
                    <a:lumMod val="95000"/>
                    <a:lumOff val="5000"/>
                  </a:schemeClr>
                </a:solidFill>
              </a:rPr>
              <a:t> </a:t>
            </a:r>
            <a:r>
              <a:rPr lang="es-ES" dirty="0" err="1" smtClean="0">
                <a:solidFill>
                  <a:schemeClr val="bg1">
                    <a:lumMod val="95000"/>
                    <a:lumOff val="5000"/>
                  </a:schemeClr>
                </a:solidFill>
              </a:rPr>
              <a:t>to</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Gulf</a:t>
            </a:r>
            <a:r>
              <a:rPr lang="es-ES" dirty="0" smtClean="0">
                <a:solidFill>
                  <a:schemeClr val="bg1">
                    <a:lumMod val="95000"/>
                    <a:lumOff val="5000"/>
                  </a:schemeClr>
                </a:solidFill>
              </a:rPr>
              <a:t>  of </a:t>
            </a:r>
            <a:r>
              <a:rPr lang="es-ES" dirty="0" err="1" smtClean="0">
                <a:solidFill>
                  <a:schemeClr val="bg1">
                    <a:lumMod val="95000"/>
                    <a:lumOff val="5000"/>
                  </a:schemeClr>
                </a:solidFill>
              </a:rPr>
              <a:t>Mexico</a:t>
            </a:r>
            <a:r>
              <a:rPr lang="es-ES" dirty="0" smtClean="0">
                <a:solidFill>
                  <a:schemeClr val="bg1">
                    <a:lumMod val="95000"/>
                    <a:lumOff val="5000"/>
                  </a:schemeClr>
                </a:solidFill>
              </a:rPr>
              <a:t>.</a:t>
            </a:r>
            <a:r>
              <a:rPr lang="en-US" dirty="0" smtClean="0">
                <a:solidFill>
                  <a:schemeClr val="bg1">
                    <a:lumMod val="95000"/>
                    <a:lumOff val="5000"/>
                  </a:schemeClr>
                </a:solidFill>
              </a:rPr>
              <a:t> Along the way, it forms part of the Mexico–United States border.</a:t>
            </a:r>
            <a:endParaRPr lang="es-ES" dirty="0">
              <a:solidFill>
                <a:schemeClr val="bg1">
                  <a:lumMod val="95000"/>
                  <a:lumOff val="5000"/>
                </a:schemeClr>
              </a:solidFill>
            </a:endParaRPr>
          </a:p>
        </p:txBody>
      </p:sp>
      <p:sp>
        <p:nvSpPr>
          <p:cNvPr id="6" name="5 Rectángulo"/>
          <p:cNvSpPr/>
          <p:nvPr/>
        </p:nvSpPr>
        <p:spPr>
          <a:xfrm>
            <a:off x="5436096" y="4297660"/>
            <a:ext cx="3384376" cy="1058416"/>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lumMod val="95000"/>
                    <a:lumOff val="5000"/>
                  </a:schemeClr>
                </a:solidFill>
              </a:rPr>
              <a:t>Río Grande en Alburquerque, Nuevo </a:t>
            </a:r>
            <a:r>
              <a:rPr lang="es-ES" dirty="0" err="1" smtClean="0">
                <a:solidFill>
                  <a:schemeClr val="bg1">
                    <a:lumMod val="95000"/>
                    <a:lumOff val="5000"/>
                  </a:schemeClr>
                </a:solidFill>
              </a:rPr>
              <a:t>Mexico</a:t>
            </a:r>
            <a:r>
              <a:rPr lang="es-ES" dirty="0" smtClean="0">
                <a:solidFill>
                  <a:schemeClr val="bg1">
                    <a:lumMod val="95000"/>
                    <a:lumOff val="5000"/>
                  </a:schemeClr>
                </a:solidFill>
              </a:rPr>
              <a:t>.</a:t>
            </a:r>
            <a:endParaRPr lang="es-ES" dirty="0">
              <a:solidFill>
                <a:schemeClr val="bg1">
                  <a:lumMod val="95000"/>
                  <a:lumOff val="5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descr="Gfp-texas-big-bend-national-park-flowing-into-santa-elena-canyon.jpg"/>
          <p:cNvPicPr>
            <a:picLocks noChangeAspect="1" noChangeArrowheads="1"/>
          </p:cNvPicPr>
          <p:nvPr/>
        </p:nvPicPr>
        <p:blipFill>
          <a:blip r:embed="rId2" cstate="email"/>
          <a:srcRect/>
          <a:stretch>
            <a:fillRect/>
          </a:stretch>
        </p:blipFill>
        <p:spPr bwMode="auto">
          <a:xfrm>
            <a:off x="323528" y="193204"/>
            <a:ext cx="4370730" cy="2838932"/>
          </a:xfrm>
          <a:prstGeom prst="rect">
            <a:avLst/>
          </a:prstGeom>
          <a:ln>
            <a:noFill/>
          </a:ln>
          <a:effectLst>
            <a:outerShdw blurRad="292100" dist="139700" dir="2700000" algn="tl" rotWithShape="0">
              <a:srgbClr val="333333">
                <a:alpha val="65000"/>
              </a:srgbClr>
            </a:outerShdw>
          </a:effectLst>
        </p:spPr>
      </p:pic>
      <p:pic>
        <p:nvPicPr>
          <p:cNvPr id="57348" name="Picture 4" descr="Canyon, Rio Grande, Texas.jpeg"/>
          <p:cNvPicPr>
            <a:picLocks noChangeAspect="1" noChangeArrowheads="1"/>
          </p:cNvPicPr>
          <p:nvPr/>
        </p:nvPicPr>
        <p:blipFill>
          <a:blip r:embed="rId3" cstate="email">
            <a:lum contrast="10000"/>
          </a:blip>
          <a:srcRect/>
          <a:stretch>
            <a:fillRect/>
          </a:stretch>
        </p:blipFill>
        <p:spPr bwMode="auto">
          <a:xfrm>
            <a:off x="4788024" y="2209428"/>
            <a:ext cx="4355976" cy="3266982"/>
          </a:xfrm>
          <a:prstGeom prst="rect">
            <a:avLst/>
          </a:prstGeom>
          <a:ln>
            <a:noFill/>
          </a:ln>
          <a:effectLst>
            <a:outerShdw blurRad="292100" dist="139700" dir="2700000" algn="tl" rotWithShape="0">
              <a:srgbClr val="333333">
                <a:alpha val="65000"/>
              </a:srgbClr>
            </a:outerShdw>
          </a:effectLst>
        </p:spPr>
      </p:pic>
      <p:sp>
        <p:nvSpPr>
          <p:cNvPr id="4" name="3 Rectángulo"/>
          <p:cNvSpPr/>
          <p:nvPr/>
        </p:nvSpPr>
        <p:spPr>
          <a:xfrm>
            <a:off x="611560" y="4081636"/>
            <a:ext cx="3888432" cy="1130424"/>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A37501"/>
                </a:solidFill>
              </a:rPr>
              <a:t>Cañón de Santa Elena. Texas.</a:t>
            </a:r>
          </a:p>
          <a:p>
            <a:pPr algn="ctr"/>
            <a:endParaRPr lang="es-ES" dirty="0" smtClean="0"/>
          </a:p>
          <a:p>
            <a:pPr algn="ctr"/>
            <a:r>
              <a:rPr lang="es-ES" dirty="0" smtClean="0">
                <a:solidFill>
                  <a:schemeClr val="bg1">
                    <a:lumMod val="95000"/>
                    <a:lumOff val="5000"/>
                  </a:schemeClr>
                </a:solidFill>
              </a:rPr>
              <a:t>Santa Elena </a:t>
            </a:r>
            <a:r>
              <a:rPr lang="es-ES" dirty="0" err="1" smtClean="0">
                <a:solidFill>
                  <a:schemeClr val="bg1">
                    <a:lumMod val="95000"/>
                    <a:lumOff val="5000"/>
                  </a:schemeClr>
                </a:solidFill>
              </a:rPr>
              <a:t>Canyon</a:t>
            </a:r>
            <a:r>
              <a:rPr lang="es-ES" dirty="0" smtClean="0">
                <a:solidFill>
                  <a:schemeClr val="bg1">
                    <a:lumMod val="95000"/>
                    <a:lumOff val="5000"/>
                  </a:schemeClr>
                </a:solidFill>
              </a:rPr>
              <a:t>. Texas.</a:t>
            </a:r>
            <a:endParaRPr lang="es-ES" dirty="0">
              <a:solidFill>
                <a:schemeClr val="bg1">
                  <a:lumMod val="95000"/>
                  <a:lumOff val="5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2" descr="https://upload.wikimedia.org/wikipedia/commons/thumb/0/08/Bigbend1.jpg/220px-Bigbend1.jpg"/>
          <p:cNvPicPr>
            <a:picLocks noChangeAspect="1" noChangeArrowheads="1"/>
          </p:cNvPicPr>
          <p:nvPr/>
        </p:nvPicPr>
        <p:blipFill>
          <a:blip r:embed="rId2" cstate="email">
            <a:lum contrast="10000"/>
          </a:blip>
          <a:srcRect/>
          <a:stretch>
            <a:fillRect/>
          </a:stretch>
        </p:blipFill>
        <p:spPr bwMode="auto">
          <a:xfrm>
            <a:off x="130390" y="414960"/>
            <a:ext cx="3145466" cy="4746796"/>
          </a:xfrm>
          <a:prstGeom prst="rect">
            <a:avLst/>
          </a:prstGeom>
          <a:ln>
            <a:noFill/>
          </a:ln>
          <a:effectLst>
            <a:outerShdw blurRad="292100" dist="139700" dir="2700000" algn="tl" rotWithShape="0">
              <a:srgbClr val="333333">
                <a:alpha val="65000"/>
              </a:srgbClr>
            </a:outerShdw>
          </a:effectLst>
        </p:spPr>
      </p:pic>
      <p:pic>
        <p:nvPicPr>
          <p:cNvPr id="58372" name="Picture 4" descr="Gfp-texas-big-bend-national-park-curve-in-the-rio-grande.jpg"/>
          <p:cNvPicPr>
            <a:picLocks noChangeAspect="1" noChangeArrowheads="1"/>
          </p:cNvPicPr>
          <p:nvPr/>
        </p:nvPicPr>
        <p:blipFill>
          <a:blip r:embed="rId3" cstate="email">
            <a:lum contrast="20000"/>
          </a:blip>
          <a:srcRect/>
          <a:stretch>
            <a:fillRect/>
          </a:stretch>
        </p:blipFill>
        <p:spPr bwMode="auto">
          <a:xfrm>
            <a:off x="3563888" y="265212"/>
            <a:ext cx="5148064" cy="3302681"/>
          </a:xfrm>
          <a:prstGeom prst="rect">
            <a:avLst/>
          </a:prstGeom>
          <a:ln>
            <a:noFill/>
          </a:ln>
          <a:effectLst>
            <a:outerShdw blurRad="292100" dist="139700" dir="2700000" algn="tl" rotWithShape="0">
              <a:srgbClr val="333333">
                <a:alpha val="65000"/>
              </a:srgbClr>
            </a:outerShdw>
          </a:effectLst>
        </p:spPr>
      </p:pic>
      <p:sp>
        <p:nvSpPr>
          <p:cNvPr id="4" name="3 Rectángulo"/>
          <p:cNvSpPr/>
          <p:nvPr/>
        </p:nvSpPr>
        <p:spPr>
          <a:xfrm>
            <a:off x="3563888" y="4009628"/>
            <a:ext cx="5112568" cy="648072"/>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lumMod val="95000"/>
                    <a:lumOff val="5000"/>
                  </a:schemeClr>
                </a:solidFill>
              </a:rPr>
              <a:t>Big Bend </a:t>
            </a:r>
            <a:r>
              <a:rPr lang="es-ES" dirty="0" err="1" smtClean="0">
                <a:solidFill>
                  <a:schemeClr val="bg1">
                    <a:lumMod val="95000"/>
                    <a:lumOff val="5000"/>
                  </a:schemeClr>
                </a:solidFill>
              </a:rPr>
              <a:t>National</a:t>
            </a:r>
            <a:r>
              <a:rPr lang="es-ES" dirty="0" smtClean="0">
                <a:solidFill>
                  <a:schemeClr val="bg1">
                    <a:lumMod val="95000"/>
                    <a:lumOff val="5000"/>
                  </a:schemeClr>
                </a:solidFill>
              </a:rPr>
              <a:t> Park, Texas.</a:t>
            </a:r>
            <a:endParaRPr lang="es-ES" dirty="0">
              <a:solidFill>
                <a:schemeClr val="bg1">
                  <a:lumMod val="95000"/>
                  <a:lumOff val="5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899592" y="481236"/>
            <a:ext cx="7488832" cy="1058416"/>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s-ES" b="1" dirty="0" smtClean="0">
              <a:solidFill>
                <a:schemeClr val="tx2"/>
              </a:solidFill>
              <a:latin typeface="Calibri" pitchFamily="34" charset="0"/>
            </a:endParaRPr>
          </a:p>
          <a:p>
            <a:pPr algn="ctr" fontAlgn="auto">
              <a:spcBef>
                <a:spcPts val="0"/>
              </a:spcBef>
              <a:spcAft>
                <a:spcPts val="0"/>
              </a:spcAft>
              <a:defRPr/>
            </a:pPr>
            <a:r>
              <a:rPr lang="es-ES" sz="1600" b="1" dirty="0" smtClean="0">
                <a:solidFill>
                  <a:srgbClr val="A37501"/>
                </a:solidFill>
                <a:latin typeface="Calibri" pitchFamily="34" charset="0"/>
              </a:rPr>
              <a:t>Esta presentación tiene únicamente una finalidad cultural, sin ánimo de lucro.</a:t>
            </a:r>
          </a:p>
          <a:p>
            <a:pPr algn="ctr" fontAlgn="auto">
              <a:spcBef>
                <a:spcPts val="0"/>
              </a:spcBef>
              <a:spcAft>
                <a:spcPts val="0"/>
              </a:spcAft>
              <a:defRPr/>
            </a:pPr>
            <a:r>
              <a:rPr lang="es-ES" sz="1600" b="1" dirty="0" err="1" smtClean="0">
                <a:solidFill>
                  <a:schemeClr val="bg1">
                    <a:lumMod val="85000"/>
                    <a:lumOff val="15000"/>
                  </a:schemeClr>
                </a:solidFill>
                <a:latin typeface="Calibri" pitchFamily="34" charset="0"/>
              </a:rPr>
              <a:t>Only</a:t>
            </a:r>
            <a:r>
              <a:rPr lang="es-ES" sz="1600" b="1" dirty="0" smtClean="0">
                <a:solidFill>
                  <a:schemeClr val="bg1">
                    <a:lumMod val="85000"/>
                    <a:lumOff val="15000"/>
                  </a:schemeClr>
                </a:solidFill>
                <a:latin typeface="Calibri" pitchFamily="34" charset="0"/>
              </a:rPr>
              <a:t> cultural </a:t>
            </a:r>
            <a:r>
              <a:rPr lang="es-ES" sz="1600" b="1" dirty="0" err="1" smtClean="0">
                <a:solidFill>
                  <a:schemeClr val="bg1">
                    <a:lumMod val="85000"/>
                    <a:lumOff val="15000"/>
                  </a:schemeClr>
                </a:solidFill>
                <a:latin typeface="Calibri" pitchFamily="34" charset="0"/>
              </a:rPr>
              <a:t>purpose</a:t>
            </a:r>
            <a:r>
              <a:rPr lang="es-ES" sz="1600" b="1" dirty="0" smtClean="0">
                <a:solidFill>
                  <a:schemeClr val="bg1">
                    <a:lumMod val="85000"/>
                    <a:lumOff val="15000"/>
                  </a:schemeClr>
                </a:solidFill>
                <a:latin typeface="Calibri" pitchFamily="34" charset="0"/>
              </a:rPr>
              <a:t>. Non </a:t>
            </a:r>
            <a:r>
              <a:rPr lang="es-ES" sz="1600" b="1" dirty="0" err="1" smtClean="0">
                <a:solidFill>
                  <a:schemeClr val="bg1">
                    <a:lumMod val="85000"/>
                    <a:lumOff val="15000"/>
                  </a:schemeClr>
                </a:solidFill>
                <a:latin typeface="Calibri" pitchFamily="34" charset="0"/>
              </a:rPr>
              <a:t>profit</a:t>
            </a:r>
            <a:r>
              <a:rPr lang="es-ES" sz="1600" b="1" dirty="0" smtClean="0">
                <a:solidFill>
                  <a:schemeClr val="bg1">
                    <a:lumMod val="85000"/>
                    <a:lumOff val="15000"/>
                  </a:schemeClr>
                </a:solidFill>
                <a:latin typeface="Calibri" pitchFamily="34" charset="0"/>
              </a:rPr>
              <a:t>.</a:t>
            </a:r>
          </a:p>
          <a:p>
            <a:pPr algn="ctr" fontAlgn="auto">
              <a:spcBef>
                <a:spcPts val="0"/>
              </a:spcBef>
              <a:spcAft>
                <a:spcPts val="0"/>
              </a:spcAft>
              <a:defRPr/>
            </a:pPr>
            <a:r>
              <a:rPr lang="es-ES" sz="1600" b="1" dirty="0" err="1" smtClean="0">
                <a:solidFill>
                  <a:schemeClr val="bg1">
                    <a:lumMod val="85000"/>
                    <a:lumOff val="15000"/>
                  </a:schemeClr>
                </a:solidFill>
                <a:latin typeface="Calibri" pitchFamily="34" charset="0"/>
              </a:rPr>
              <a:t>All</a:t>
            </a:r>
            <a:r>
              <a:rPr lang="es-ES" sz="1600" b="1" dirty="0" smtClean="0">
                <a:solidFill>
                  <a:schemeClr val="bg1">
                    <a:lumMod val="85000"/>
                    <a:lumOff val="15000"/>
                  </a:schemeClr>
                </a:solidFill>
                <a:latin typeface="Calibri" pitchFamily="34" charset="0"/>
              </a:rPr>
              <a:t> </a:t>
            </a:r>
            <a:r>
              <a:rPr lang="es-ES" sz="1600" b="1" dirty="0" err="1" smtClean="0">
                <a:solidFill>
                  <a:schemeClr val="bg1">
                    <a:lumMod val="85000"/>
                    <a:lumOff val="15000"/>
                  </a:schemeClr>
                </a:solidFill>
                <a:latin typeface="Calibri" pitchFamily="34" charset="0"/>
              </a:rPr>
              <a:t>rights</a:t>
            </a:r>
            <a:r>
              <a:rPr lang="es-ES" sz="1600" b="1" dirty="0" smtClean="0">
                <a:solidFill>
                  <a:schemeClr val="bg1">
                    <a:lumMod val="85000"/>
                    <a:lumOff val="15000"/>
                  </a:schemeClr>
                </a:solidFill>
                <a:latin typeface="Calibri" pitchFamily="34" charset="0"/>
              </a:rPr>
              <a:t> </a:t>
            </a:r>
            <a:r>
              <a:rPr lang="es-ES" sz="1600" b="1" dirty="0" err="1" smtClean="0">
                <a:solidFill>
                  <a:schemeClr val="bg1">
                    <a:lumMod val="85000"/>
                    <a:lumOff val="15000"/>
                  </a:schemeClr>
                </a:solidFill>
                <a:latin typeface="Calibri" pitchFamily="34" charset="0"/>
              </a:rPr>
              <a:t>reserved</a:t>
            </a:r>
            <a:r>
              <a:rPr lang="es-ES" sz="1600" b="1" dirty="0" smtClean="0">
                <a:solidFill>
                  <a:schemeClr val="bg1">
                    <a:lumMod val="85000"/>
                    <a:lumOff val="15000"/>
                  </a:schemeClr>
                </a:solidFill>
                <a:latin typeface="Calibri" pitchFamily="34" charset="0"/>
              </a:rPr>
              <a:t>.</a:t>
            </a:r>
            <a:endParaRPr lang="es-ES" sz="1600" b="1" dirty="0">
              <a:solidFill>
                <a:schemeClr val="bg1">
                  <a:lumMod val="85000"/>
                  <a:lumOff val="15000"/>
                </a:schemeClr>
              </a:solidFill>
              <a:latin typeface="Calibri" pitchFamily="34" charset="0"/>
            </a:endParaRPr>
          </a:p>
        </p:txBody>
      </p:sp>
      <p:sp>
        <p:nvSpPr>
          <p:cNvPr id="3" name="2 Rectángulo"/>
          <p:cNvSpPr/>
          <p:nvPr/>
        </p:nvSpPr>
        <p:spPr>
          <a:xfrm>
            <a:off x="827584" y="3145532"/>
            <a:ext cx="2520280" cy="1800200"/>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smtClean="0">
                <a:solidFill>
                  <a:srgbClr val="A37501"/>
                </a:solidFill>
              </a:rPr>
              <a:t>Música</a:t>
            </a:r>
            <a:r>
              <a:rPr lang="en-US" sz="1600" b="1" dirty="0" smtClean="0">
                <a:solidFill>
                  <a:srgbClr val="A37501"/>
                </a:solidFill>
              </a:rPr>
              <a:t>:  </a:t>
            </a:r>
            <a:r>
              <a:rPr lang="en-US" sz="1600" b="1" i="1" dirty="0" err="1" smtClean="0">
                <a:solidFill>
                  <a:srgbClr val="A37501"/>
                </a:solidFill>
              </a:rPr>
              <a:t>Ol</a:t>
            </a:r>
            <a:r>
              <a:rPr lang="en-US" sz="1600" b="1" i="1" dirty="0" smtClean="0">
                <a:solidFill>
                  <a:srgbClr val="A37501"/>
                </a:solidFill>
              </a:rPr>
              <a:t>' Man River - </a:t>
            </a:r>
            <a:r>
              <a:rPr lang="en-US" sz="1600" b="1" dirty="0" smtClean="0">
                <a:solidFill>
                  <a:srgbClr val="A37501"/>
                </a:solidFill>
              </a:rPr>
              <a:t>William Warfield and MGM chorus(Showboat) </a:t>
            </a:r>
            <a:endParaRPr lang="en-US" sz="1600" b="1" dirty="0">
              <a:solidFill>
                <a:srgbClr val="A37501"/>
              </a:solidFill>
            </a:endParaRPr>
          </a:p>
        </p:txBody>
      </p:sp>
      <p:sp>
        <p:nvSpPr>
          <p:cNvPr id="4" name="3 Rectángulo"/>
          <p:cNvSpPr/>
          <p:nvPr/>
        </p:nvSpPr>
        <p:spPr>
          <a:xfrm>
            <a:off x="5580112" y="2929508"/>
            <a:ext cx="3096344" cy="2160240"/>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solidFill>
                <a:latin typeface="Calibri" pitchFamily="34" charset="0"/>
              </a:rPr>
              <a:t>Ciencias </a:t>
            </a:r>
            <a:r>
              <a:rPr lang="es-ES" b="1" dirty="0" err="1" smtClean="0">
                <a:solidFill>
                  <a:schemeClr val="bg1"/>
                </a:solidFill>
                <a:latin typeface="Calibri" pitchFamily="34" charset="0"/>
              </a:rPr>
              <a:t>Soci@les</a:t>
            </a:r>
            <a:endParaRPr lang="es-ES" b="1" dirty="0" smtClean="0">
              <a:solidFill>
                <a:schemeClr val="bg1"/>
              </a:solidFill>
              <a:latin typeface="Calibri" pitchFamily="34" charset="0"/>
            </a:endParaRPr>
          </a:p>
          <a:p>
            <a:pPr algn="ctr"/>
            <a:r>
              <a:rPr lang="es-ES" b="1" dirty="0" smtClean="0">
                <a:solidFill>
                  <a:schemeClr val="bg1"/>
                </a:solidFill>
                <a:latin typeface="Calibri" pitchFamily="34" charset="0"/>
              </a:rPr>
              <a:t>Realización: Carmen Madruga</a:t>
            </a:r>
          </a:p>
          <a:p>
            <a:pPr algn="ctr"/>
            <a:endParaRPr lang="es-ES" sz="1200" b="1" dirty="0" smtClean="0">
              <a:solidFill>
                <a:schemeClr val="tx2"/>
              </a:solidFill>
              <a:latin typeface="Calibri" pitchFamily="34" charset="0"/>
              <a:hlinkClick r:id="rId2"/>
            </a:endParaRPr>
          </a:p>
          <a:p>
            <a:pPr algn="ctr"/>
            <a:r>
              <a:rPr lang="es-ES" sz="1200" b="1" dirty="0" smtClean="0">
                <a:solidFill>
                  <a:srgbClr val="A37501"/>
                </a:solidFill>
                <a:latin typeface="Calibri" pitchFamily="34" charset="0"/>
                <a:hlinkClick r:id="rId2"/>
              </a:rPr>
              <a:t>https://csociales.wordpress.com/</a:t>
            </a:r>
            <a:endParaRPr lang="es-ES" sz="1200" b="1" dirty="0" smtClean="0">
              <a:solidFill>
                <a:srgbClr val="A37501"/>
              </a:solidFill>
              <a:latin typeface="Calibri" pitchFamily="34" charset="0"/>
            </a:endParaRPr>
          </a:p>
          <a:p>
            <a:pPr algn="ctr"/>
            <a:r>
              <a:rPr lang="es-ES" sz="1200" b="1" dirty="0" smtClean="0">
                <a:solidFill>
                  <a:srgbClr val="A37501"/>
                </a:solidFill>
                <a:latin typeface="Calibri" pitchFamily="34" charset="0"/>
                <a:hlinkClick r:id="rId3"/>
              </a:rPr>
              <a:t>http://www.slideshare.net/carmadruga/</a:t>
            </a:r>
            <a:endParaRPr lang="es-ES" sz="1200" b="1" dirty="0" smtClean="0">
              <a:solidFill>
                <a:srgbClr val="A37501"/>
              </a:solidFill>
              <a:latin typeface="Calibri" pitchFamily="34" charset="0"/>
            </a:endParaRPr>
          </a:p>
          <a:p>
            <a:pPr algn="ctr"/>
            <a:endParaRPr lang="es-ES" b="1" dirty="0">
              <a:solidFill>
                <a:srgbClr val="625B38"/>
              </a:solidFill>
            </a:endParaRPr>
          </a:p>
        </p:txBody>
      </p:sp>
      <p:sp>
        <p:nvSpPr>
          <p:cNvPr id="5" name="4 Rectángulo"/>
          <p:cNvSpPr/>
          <p:nvPr/>
        </p:nvSpPr>
        <p:spPr>
          <a:xfrm>
            <a:off x="1187624" y="1633364"/>
            <a:ext cx="6840760" cy="1058416"/>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1600" b="1" dirty="0" smtClean="0">
                <a:solidFill>
                  <a:schemeClr val="bg1">
                    <a:lumMod val="85000"/>
                    <a:lumOff val="15000"/>
                  </a:schemeClr>
                </a:solidFill>
                <a:latin typeface="Calibri" pitchFamily="34" charset="0"/>
              </a:rPr>
              <a:t>Images  and maps from the web. </a:t>
            </a:r>
          </a:p>
          <a:p>
            <a:pPr algn="ctr" fontAlgn="auto">
              <a:spcBef>
                <a:spcPts val="0"/>
              </a:spcBef>
              <a:spcAft>
                <a:spcPts val="0"/>
              </a:spcAft>
              <a:defRPr/>
            </a:pPr>
            <a:r>
              <a:rPr lang="en-US" sz="1600" b="1" dirty="0" smtClean="0">
                <a:solidFill>
                  <a:srgbClr val="A37501"/>
                </a:solidFill>
                <a:latin typeface="Calibri" pitchFamily="34" charset="0"/>
              </a:rPr>
              <a:t>(</a:t>
            </a:r>
            <a:r>
              <a:rPr lang="en-US" sz="1600" b="1" dirty="0" err="1" smtClean="0">
                <a:solidFill>
                  <a:srgbClr val="A37501"/>
                </a:solidFill>
                <a:latin typeface="Calibri" pitchFamily="34" charset="0"/>
              </a:rPr>
              <a:t>Todas</a:t>
            </a:r>
            <a:r>
              <a:rPr lang="en-US" sz="1600" b="1" dirty="0" smtClean="0">
                <a:solidFill>
                  <a:srgbClr val="A37501"/>
                </a:solidFill>
                <a:latin typeface="Calibri" pitchFamily="34" charset="0"/>
              </a:rPr>
              <a:t> </a:t>
            </a:r>
            <a:r>
              <a:rPr lang="en-US" sz="1600" b="1" dirty="0" err="1" smtClean="0">
                <a:solidFill>
                  <a:srgbClr val="A37501"/>
                </a:solidFill>
                <a:latin typeface="Calibri" pitchFamily="34" charset="0"/>
              </a:rPr>
              <a:t>las</a:t>
            </a:r>
            <a:r>
              <a:rPr lang="en-US" sz="1600" b="1" dirty="0" smtClean="0">
                <a:solidFill>
                  <a:srgbClr val="A37501"/>
                </a:solidFill>
                <a:latin typeface="Calibri" pitchFamily="34" charset="0"/>
              </a:rPr>
              <a:t> </a:t>
            </a:r>
            <a:r>
              <a:rPr lang="en-US" sz="1600" b="1" dirty="0" err="1" smtClean="0">
                <a:solidFill>
                  <a:srgbClr val="A37501"/>
                </a:solidFill>
                <a:latin typeface="Calibri" pitchFamily="34" charset="0"/>
              </a:rPr>
              <a:t>imágenes</a:t>
            </a:r>
            <a:r>
              <a:rPr lang="en-US" sz="1600" b="1" dirty="0" smtClean="0">
                <a:solidFill>
                  <a:srgbClr val="A37501"/>
                </a:solidFill>
                <a:latin typeface="Calibri" pitchFamily="34" charset="0"/>
              </a:rPr>
              <a:t> son </a:t>
            </a:r>
            <a:r>
              <a:rPr lang="en-US" sz="1600" b="1" dirty="0" err="1" smtClean="0">
                <a:solidFill>
                  <a:srgbClr val="A37501"/>
                </a:solidFill>
                <a:latin typeface="Calibri" pitchFamily="34" charset="0"/>
              </a:rPr>
              <a:t>propiedad</a:t>
            </a:r>
            <a:r>
              <a:rPr lang="en-US" sz="1600" b="1" dirty="0" smtClean="0">
                <a:solidFill>
                  <a:srgbClr val="A37501"/>
                </a:solidFill>
                <a:latin typeface="Calibri" pitchFamily="34" charset="0"/>
              </a:rPr>
              <a:t> de </a:t>
            </a:r>
            <a:r>
              <a:rPr lang="en-US" sz="1600" b="1" dirty="0" err="1" smtClean="0">
                <a:solidFill>
                  <a:srgbClr val="A37501"/>
                </a:solidFill>
                <a:latin typeface="Calibri" pitchFamily="34" charset="0"/>
              </a:rPr>
              <a:t>sus</a:t>
            </a:r>
            <a:r>
              <a:rPr lang="en-US" sz="1600" b="1" dirty="0" smtClean="0">
                <a:solidFill>
                  <a:srgbClr val="A37501"/>
                </a:solidFill>
                <a:latin typeface="Calibri" pitchFamily="34" charset="0"/>
              </a:rPr>
              <a:t> </a:t>
            </a:r>
            <a:r>
              <a:rPr lang="en-US" sz="1600" b="1" dirty="0" err="1" smtClean="0">
                <a:solidFill>
                  <a:srgbClr val="A37501"/>
                </a:solidFill>
                <a:latin typeface="Calibri" pitchFamily="34" charset="0"/>
              </a:rPr>
              <a:t>autores</a:t>
            </a:r>
            <a:r>
              <a:rPr lang="en-US" sz="1600" b="1" dirty="0" smtClean="0">
                <a:solidFill>
                  <a:srgbClr val="A37501"/>
                </a:solidFill>
                <a:latin typeface="Calibri" pitchFamily="34" charset="0"/>
              </a:rPr>
              <a:t>.) </a:t>
            </a:r>
            <a:r>
              <a:rPr lang="en-US" sz="1600" b="1" dirty="0" smtClean="0">
                <a:solidFill>
                  <a:schemeClr val="bg1">
                    <a:lumMod val="85000"/>
                    <a:lumOff val="15000"/>
                  </a:schemeClr>
                </a:solidFill>
                <a:latin typeface="Calibri" pitchFamily="34" charset="0"/>
              </a:rPr>
              <a:t>All images belong to their authors)</a:t>
            </a:r>
            <a:endParaRPr lang="es-ES" sz="1600" b="1" dirty="0">
              <a:solidFill>
                <a:schemeClr val="bg1">
                  <a:lumMod val="85000"/>
                  <a:lumOff val="15000"/>
                </a:schemeClr>
              </a:solidFill>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Rectángulo"/>
          <p:cNvSpPr/>
          <p:nvPr/>
        </p:nvSpPr>
        <p:spPr>
          <a:xfrm>
            <a:off x="3563888" y="193204"/>
            <a:ext cx="5040560" cy="936104"/>
          </a:xfrm>
          <a:prstGeom prst="rect">
            <a:avLst/>
          </a:prstGeom>
          <a:solidFill>
            <a:srgbClr val="A37501"/>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RÍO NILO</a:t>
            </a:r>
          </a:p>
          <a:p>
            <a:pPr algn="ctr"/>
            <a:r>
              <a:rPr lang="es-ES" sz="2000" b="1" dirty="0" smtClean="0"/>
              <a:t>NILE RIVER</a:t>
            </a:r>
          </a:p>
        </p:txBody>
      </p:sp>
      <p:sp>
        <p:nvSpPr>
          <p:cNvPr id="6" name="5 Rectángulo"/>
          <p:cNvSpPr/>
          <p:nvPr/>
        </p:nvSpPr>
        <p:spPr>
          <a:xfrm>
            <a:off x="3635896" y="1345332"/>
            <a:ext cx="4968552" cy="4248472"/>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accent3">
                    <a:lumMod val="50000"/>
                  </a:schemeClr>
                </a:solidFill>
              </a:rPr>
              <a:t>Considerado hasta hace poco el más largo del mundo, de 6.756 km, nace en el Lago Victoria, y tiene dos afluentes principales, el Nilo Blanco, considerado fuente primaria y el Nilo Azul.</a:t>
            </a:r>
          </a:p>
          <a:p>
            <a:pPr algn="just"/>
            <a:r>
              <a:rPr lang="es-ES" dirty="0" smtClean="0">
                <a:solidFill>
                  <a:schemeClr val="accent3">
                    <a:lumMod val="50000"/>
                  </a:schemeClr>
                </a:solidFill>
              </a:rPr>
              <a:t>Atraviesa Uganda, Sudán y Egipto y desemboca en el Mediterráneo en forma de delta.</a:t>
            </a:r>
          </a:p>
          <a:p>
            <a:pPr algn="just"/>
            <a:endParaRPr lang="es-ES" dirty="0"/>
          </a:p>
          <a:p>
            <a:pPr algn="just"/>
            <a:r>
              <a:rPr lang="es-ES" dirty="0" err="1" smtClean="0">
                <a:solidFill>
                  <a:schemeClr val="bg1">
                    <a:lumMod val="95000"/>
                    <a:lumOff val="5000"/>
                  </a:schemeClr>
                </a:solidFill>
              </a:rPr>
              <a:t>Generally</a:t>
            </a:r>
            <a:r>
              <a:rPr lang="es-ES" dirty="0" smtClean="0">
                <a:solidFill>
                  <a:schemeClr val="bg1">
                    <a:lumMod val="95000"/>
                    <a:lumOff val="5000"/>
                  </a:schemeClr>
                </a:solidFill>
              </a:rPr>
              <a:t> </a:t>
            </a:r>
            <a:r>
              <a:rPr lang="es-ES" dirty="0" err="1" smtClean="0">
                <a:solidFill>
                  <a:schemeClr val="bg1">
                    <a:lumMod val="95000"/>
                    <a:lumOff val="5000"/>
                  </a:schemeClr>
                </a:solidFill>
              </a:rPr>
              <a:t>regarded</a:t>
            </a:r>
            <a:r>
              <a:rPr lang="es-ES" dirty="0" smtClean="0">
                <a:solidFill>
                  <a:schemeClr val="bg1">
                    <a:lumMod val="95000"/>
                    <a:lumOff val="5000"/>
                  </a:schemeClr>
                </a:solidFill>
              </a:rPr>
              <a:t> as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longest</a:t>
            </a:r>
            <a:r>
              <a:rPr lang="es-ES" dirty="0" smtClean="0">
                <a:solidFill>
                  <a:schemeClr val="bg1">
                    <a:lumMod val="95000"/>
                    <a:lumOff val="5000"/>
                  </a:schemeClr>
                </a:solidFill>
              </a:rPr>
              <a:t> </a:t>
            </a:r>
            <a:r>
              <a:rPr lang="es-ES" dirty="0" err="1" smtClean="0">
                <a:solidFill>
                  <a:schemeClr val="bg1">
                    <a:lumMod val="95000"/>
                    <a:lumOff val="5000"/>
                  </a:schemeClr>
                </a:solidFill>
              </a:rPr>
              <a:t>river</a:t>
            </a:r>
            <a:r>
              <a:rPr lang="es-ES" dirty="0" smtClean="0">
                <a:solidFill>
                  <a:schemeClr val="bg1">
                    <a:lumMod val="95000"/>
                    <a:lumOff val="5000"/>
                  </a:schemeClr>
                </a:solidFill>
              </a:rPr>
              <a:t> in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world</a:t>
            </a:r>
            <a:r>
              <a:rPr lang="es-ES" dirty="0" smtClean="0">
                <a:solidFill>
                  <a:schemeClr val="bg1">
                    <a:lumMod val="95000"/>
                    <a:lumOff val="5000"/>
                  </a:schemeClr>
                </a:solidFill>
              </a:rPr>
              <a:t>, 6,756 km, 4,258 miles,  </a:t>
            </a:r>
            <a:r>
              <a:rPr lang="es-ES" dirty="0" err="1" smtClean="0">
                <a:solidFill>
                  <a:schemeClr val="bg1">
                    <a:lumMod val="95000"/>
                    <a:lumOff val="5000"/>
                  </a:schemeClr>
                </a:solidFill>
              </a:rPr>
              <a:t>is</a:t>
            </a:r>
            <a:r>
              <a:rPr lang="es-ES" dirty="0" smtClean="0">
                <a:solidFill>
                  <a:schemeClr val="bg1">
                    <a:lumMod val="95000"/>
                    <a:lumOff val="5000"/>
                  </a:schemeClr>
                </a:solidFill>
              </a:rPr>
              <a:t> </a:t>
            </a:r>
            <a:r>
              <a:rPr lang="es-ES" dirty="0" err="1" smtClean="0">
                <a:solidFill>
                  <a:schemeClr val="bg1">
                    <a:lumMod val="95000"/>
                    <a:lumOff val="5000"/>
                  </a:schemeClr>
                </a:solidFill>
              </a:rPr>
              <a:t>born</a:t>
            </a:r>
            <a:r>
              <a:rPr lang="es-ES" dirty="0" smtClean="0">
                <a:solidFill>
                  <a:schemeClr val="bg1">
                    <a:lumMod val="95000"/>
                    <a:lumOff val="5000"/>
                  </a:schemeClr>
                </a:solidFill>
              </a:rPr>
              <a:t> in Lake Victoria, and has </a:t>
            </a:r>
            <a:r>
              <a:rPr lang="es-ES" dirty="0" err="1" smtClean="0">
                <a:solidFill>
                  <a:schemeClr val="bg1">
                    <a:lumMod val="95000"/>
                    <a:lumOff val="5000"/>
                  </a:schemeClr>
                </a:solidFill>
              </a:rPr>
              <a:t>two</a:t>
            </a:r>
            <a:r>
              <a:rPr lang="es-ES" dirty="0" smtClean="0">
                <a:solidFill>
                  <a:schemeClr val="bg1">
                    <a:lumMod val="95000"/>
                    <a:lumOff val="5000"/>
                  </a:schemeClr>
                </a:solidFill>
              </a:rPr>
              <a:t> </a:t>
            </a:r>
            <a:r>
              <a:rPr lang="es-ES" dirty="0" err="1" smtClean="0">
                <a:solidFill>
                  <a:schemeClr val="bg1">
                    <a:lumMod val="95000"/>
                    <a:lumOff val="5000"/>
                  </a:schemeClr>
                </a:solidFill>
              </a:rPr>
              <a:t>main</a:t>
            </a:r>
            <a:r>
              <a:rPr lang="es-ES" dirty="0" smtClean="0">
                <a:solidFill>
                  <a:schemeClr val="bg1">
                    <a:lumMod val="95000"/>
                    <a:lumOff val="5000"/>
                  </a:schemeClr>
                </a:solidFill>
              </a:rPr>
              <a:t> </a:t>
            </a:r>
            <a:r>
              <a:rPr lang="es-ES" dirty="0" err="1" smtClean="0">
                <a:solidFill>
                  <a:schemeClr val="bg1">
                    <a:lumMod val="95000"/>
                    <a:lumOff val="5000"/>
                  </a:schemeClr>
                </a:solidFill>
              </a:rPr>
              <a:t>tributaries</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White </a:t>
            </a:r>
            <a:r>
              <a:rPr lang="es-ES" dirty="0" err="1" smtClean="0">
                <a:solidFill>
                  <a:schemeClr val="bg1">
                    <a:lumMod val="95000"/>
                    <a:lumOff val="5000"/>
                  </a:schemeClr>
                </a:solidFill>
              </a:rPr>
              <a:t>Nile</a:t>
            </a:r>
            <a:r>
              <a:rPr lang="es-ES" dirty="0" smtClean="0">
                <a:solidFill>
                  <a:schemeClr val="bg1">
                    <a:lumMod val="95000"/>
                    <a:lumOff val="5000"/>
                  </a:schemeClr>
                </a:solidFill>
              </a:rPr>
              <a:t>, </a:t>
            </a:r>
            <a:r>
              <a:rPr lang="es-ES" dirty="0" err="1" smtClean="0">
                <a:solidFill>
                  <a:schemeClr val="bg1">
                    <a:lumMod val="95000"/>
                    <a:lumOff val="5000"/>
                  </a:schemeClr>
                </a:solidFill>
              </a:rPr>
              <a:t>primary</a:t>
            </a:r>
            <a:r>
              <a:rPr lang="es-ES" dirty="0" smtClean="0">
                <a:solidFill>
                  <a:schemeClr val="bg1">
                    <a:lumMod val="95000"/>
                    <a:lumOff val="5000"/>
                  </a:schemeClr>
                </a:solidFill>
              </a:rPr>
              <a:t> </a:t>
            </a:r>
            <a:r>
              <a:rPr lang="es-ES" dirty="0" err="1" smtClean="0">
                <a:solidFill>
                  <a:schemeClr val="bg1">
                    <a:lumMod val="95000"/>
                    <a:lumOff val="5000"/>
                  </a:schemeClr>
                </a:solidFill>
              </a:rPr>
              <a:t>source</a:t>
            </a:r>
            <a:r>
              <a:rPr lang="es-ES" dirty="0" smtClean="0">
                <a:solidFill>
                  <a:schemeClr val="bg1">
                    <a:lumMod val="95000"/>
                    <a:lumOff val="5000"/>
                  </a:schemeClr>
                </a:solidFill>
              </a:rPr>
              <a:t> and </a:t>
            </a:r>
            <a:r>
              <a:rPr lang="es-ES" dirty="0" err="1" smtClean="0">
                <a:solidFill>
                  <a:schemeClr val="bg1">
                    <a:lumMod val="95000"/>
                    <a:lumOff val="5000"/>
                  </a:schemeClr>
                </a:solidFill>
              </a:rPr>
              <a:t>the</a:t>
            </a:r>
            <a:r>
              <a:rPr lang="es-ES" dirty="0" smtClean="0">
                <a:solidFill>
                  <a:schemeClr val="bg1">
                    <a:lumMod val="95000"/>
                    <a:lumOff val="5000"/>
                  </a:schemeClr>
                </a:solidFill>
              </a:rPr>
              <a:t> Blue </a:t>
            </a:r>
            <a:r>
              <a:rPr lang="es-ES" dirty="0" err="1" smtClean="0">
                <a:solidFill>
                  <a:schemeClr val="bg1">
                    <a:lumMod val="95000"/>
                    <a:lumOff val="5000"/>
                  </a:schemeClr>
                </a:solidFill>
              </a:rPr>
              <a:t>Nile</a:t>
            </a:r>
            <a:r>
              <a:rPr lang="es-ES" dirty="0" smtClean="0">
                <a:solidFill>
                  <a:schemeClr val="bg1">
                    <a:lumMod val="95000"/>
                    <a:lumOff val="5000"/>
                  </a:schemeClr>
                </a:solidFill>
              </a:rPr>
              <a:t>. </a:t>
            </a:r>
            <a:r>
              <a:rPr lang="es-ES" dirty="0" err="1" smtClean="0">
                <a:solidFill>
                  <a:schemeClr val="bg1">
                    <a:lumMod val="95000"/>
                    <a:lumOff val="5000"/>
                  </a:schemeClr>
                </a:solidFill>
              </a:rPr>
              <a:t>It</a:t>
            </a:r>
            <a:r>
              <a:rPr lang="es-ES" dirty="0" smtClean="0">
                <a:solidFill>
                  <a:schemeClr val="bg1">
                    <a:lumMod val="95000"/>
                    <a:lumOff val="5000"/>
                  </a:schemeClr>
                </a:solidFill>
              </a:rPr>
              <a:t> </a:t>
            </a:r>
            <a:r>
              <a:rPr lang="es-ES" dirty="0" err="1" smtClean="0">
                <a:solidFill>
                  <a:schemeClr val="bg1">
                    <a:lumMod val="95000"/>
                    <a:lumOff val="5000"/>
                  </a:schemeClr>
                </a:solidFill>
              </a:rPr>
              <a:t>flows</a:t>
            </a:r>
            <a:r>
              <a:rPr lang="es-ES" dirty="0" smtClean="0">
                <a:solidFill>
                  <a:schemeClr val="bg1">
                    <a:lumMod val="95000"/>
                    <a:lumOff val="5000"/>
                  </a:schemeClr>
                </a:solidFill>
              </a:rPr>
              <a:t> </a:t>
            </a:r>
            <a:r>
              <a:rPr lang="es-ES" dirty="0" err="1" smtClean="0">
                <a:solidFill>
                  <a:schemeClr val="bg1">
                    <a:lumMod val="95000"/>
                    <a:lumOff val="5000"/>
                  </a:schemeClr>
                </a:solidFill>
              </a:rPr>
              <a:t>to</a:t>
            </a:r>
            <a:r>
              <a:rPr lang="es-ES" dirty="0" smtClean="0">
                <a:solidFill>
                  <a:schemeClr val="bg1">
                    <a:lumMod val="95000"/>
                    <a:lumOff val="5000"/>
                  </a:schemeClr>
                </a:solidFill>
              </a:rPr>
              <a:t> North </a:t>
            </a:r>
            <a:r>
              <a:rPr lang="es-ES" dirty="0" err="1" smtClean="0">
                <a:solidFill>
                  <a:schemeClr val="bg1">
                    <a:lumMod val="95000"/>
                    <a:lumOff val="5000"/>
                  </a:schemeClr>
                </a:solidFill>
              </a:rPr>
              <a:t>through</a:t>
            </a:r>
            <a:r>
              <a:rPr lang="es-ES" dirty="0" smtClean="0">
                <a:solidFill>
                  <a:schemeClr val="bg1">
                    <a:lumMod val="95000"/>
                    <a:lumOff val="5000"/>
                  </a:schemeClr>
                </a:solidFill>
              </a:rPr>
              <a:t> Uganda, Sudán and </a:t>
            </a:r>
            <a:r>
              <a:rPr lang="es-ES" dirty="0" err="1" smtClean="0">
                <a:solidFill>
                  <a:schemeClr val="bg1">
                    <a:lumMod val="95000"/>
                    <a:lumOff val="5000"/>
                  </a:schemeClr>
                </a:solidFill>
              </a:rPr>
              <a:t>Egypt</a:t>
            </a:r>
            <a:r>
              <a:rPr lang="es-ES" dirty="0" smtClean="0">
                <a:solidFill>
                  <a:schemeClr val="bg1">
                    <a:lumMod val="95000"/>
                    <a:lumOff val="5000"/>
                  </a:schemeClr>
                </a:solidFill>
              </a:rPr>
              <a:t> and </a:t>
            </a:r>
            <a:r>
              <a:rPr lang="es-ES" dirty="0" err="1" smtClean="0">
                <a:solidFill>
                  <a:schemeClr val="bg1">
                    <a:lumMod val="95000"/>
                    <a:lumOff val="5000"/>
                  </a:schemeClr>
                </a:solidFill>
              </a:rPr>
              <a:t>ends</a:t>
            </a:r>
            <a:r>
              <a:rPr lang="es-ES" dirty="0" smtClean="0">
                <a:solidFill>
                  <a:schemeClr val="bg1">
                    <a:lumMod val="95000"/>
                    <a:lumOff val="5000"/>
                  </a:schemeClr>
                </a:solidFill>
              </a:rPr>
              <a:t> in a </a:t>
            </a:r>
            <a:r>
              <a:rPr lang="es-ES" dirty="0" err="1" smtClean="0">
                <a:solidFill>
                  <a:schemeClr val="bg1">
                    <a:lumMod val="95000"/>
                    <a:lumOff val="5000"/>
                  </a:schemeClr>
                </a:solidFill>
              </a:rPr>
              <a:t>large</a:t>
            </a:r>
            <a:r>
              <a:rPr lang="es-ES" dirty="0" smtClean="0">
                <a:solidFill>
                  <a:schemeClr val="bg1">
                    <a:lumMod val="95000"/>
                    <a:lumOff val="5000"/>
                  </a:schemeClr>
                </a:solidFill>
              </a:rPr>
              <a:t> delta </a:t>
            </a:r>
            <a:r>
              <a:rPr lang="es-ES" dirty="0" err="1" smtClean="0">
                <a:solidFill>
                  <a:schemeClr val="bg1">
                    <a:lumMod val="95000"/>
                    <a:lumOff val="5000"/>
                  </a:schemeClr>
                </a:solidFill>
              </a:rPr>
              <a:t>into</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Mediterranean</a:t>
            </a:r>
            <a:r>
              <a:rPr lang="es-ES" dirty="0" smtClean="0">
                <a:solidFill>
                  <a:schemeClr val="bg1">
                    <a:lumMod val="95000"/>
                    <a:lumOff val="5000"/>
                  </a:schemeClr>
                </a:solidFill>
              </a:rPr>
              <a:t> Sea.</a:t>
            </a:r>
            <a:endParaRPr lang="es-ES" dirty="0">
              <a:solidFill>
                <a:schemeClr val="bg1">
                  <a:lumMod val="95000"/>
                  <a:lumOff val="5000"/>
                </a:schemeClr>
              </a:solidFill>
            </a:endParaRPr>
          </a:p>
        </p:txBody>
      </p:sp>
      <p:pic>
        <p:nvPicPr>
          <p:cNvPr id="5124" name="Picture 4" descr="http://upload.wikimedia.org/wikipedia/commons/thumb/2/25/River_Nile_map.svg/438px-River_Nile_map.svg.png"/>
          <p:cNvPicPr>
            <a:picLocks noChangeAspect="1" noChangeArrowheads="1"/>
          </p:cNvPicPr>
          <p:nvPr/>
        </p:nvPicPr>
        <p:blipFill>
          <a:blip r:embed="rId2" cstate="email"/>
          <a:srcRect/>
          <a:stretch>
            <a:fillRect/>
          </a:stretch>
        </p:blipFill>
        <p:spPr bwMode="auto">
          <a:xfrm>
            <a:off x="467544" y="193204"/>
            <a:ext cx="2838450" cy="51911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Picture 4" descr="http://upload.wikimedia.org/wikipedia/commons/d/de/Nile_River_and_delta_from_orbit.jpg"/>
          <p:cNvPicPr>
            <a:picLocks noChangeAspect="1" noChangeArrowheads="1"/>
          </p:cNvPicPr>
          <p:nvPr/>
        </p:nvPicPr>
        <p:blipFill>
          <a:blip r:embed="rId2" cstate="email"/>
          <a:srcRect/>
          <a:stretch>
            <a:fillRect/>
          </a:stretch>
        </p:blipFill>
        <p:spPr bwMode="auto">
          <a:xfrm>
            <a:off x="1331640" y="265212"/>
            <a:ext cx="6610350" cy="51911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ttp://upload.wikimedia.org/wikipedia/commons/thumb/b/b2/View_from_Cairo_Tower_31march2007.jpg/1024px-View_from_Cairo_Tower_31march2007.jpg"/>
          <p:cNvPicPr>
            <a:picLocks noChangeAspect="1" noChangeArrowheads="1"/>
          </p:cNvPicPr>
          <p:nvPr/>
        </p:nvPicPr>
        <p:blipFill>
          <a:blip r:embed="rId2" cstate="email"/>
          <a:srcRect/>
          <a:stretch>
            <a:fillRect/>
          </a:stretch>
        </p:blipFill>
        <p:spPr bwMode="auto">
          <a:xfrm>
            <a:off x="107504" y="409228"/>
            <a:ext cx="4536504" cy="3509855"/>
          </a:xfrm>
          <a:prstGeom prst="rect">
            <a:avLst/>
          </a:prstGeom>
          <a:ln>
            <a:noFill/>
          </a:ln>
          <a:effectLst>
            <a:outerShdw blurRad="292100" dist="139700" dir="2700000" algn="tl" rotWithShape="0">
              <a:srgbClr val="333333">
                <a:alpha val="65000"/>
              </a:srgbClr>
            </a:outerShdw>
          </a:effectLst>
        </p:spPr>
      </p:pic>
      <p:sp>
        <p:nvSpPr>
          <p:cNvPr id="5" name="4 Rectángulo"/>
          <p:cNvSpPr/>
          <p:nvPr/>
        </p:nvSpPr>
        <p:spPr>
          <a:xfrm>
            <a:off x="4716016" y="481236"/>
            <a:ext cx="2232248" cy="914400"/>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lumMod val="95000"/>
                    <a:lumOff val="5000"/>
                  </a:schemeClr>
                </a:solidFill>
              </a:rPr>
              <a:t>El Cairo</a:t>
            </a:r>
            <a:endParaRPr lang="es-ES" dirty="0">
              <a:solidFill>
                <a:schemeClr val="bg1">
                  <a:lumMod val="95000"/>
                  <a:lumOff val="5000"/>
                </a:schemeClr>
              </a:solidFill>
            </a:endParaRPr>
          </a:p>
        </p:txBody>
      </p:sp>
      <p:pic>
        <p:nvPicPr>
          <p:cNvPr id="2" name="Picture 2" descr="rio"/>
          <p:cNvPicPr>
            <a:picLocks noChangeAspect="1" noChangeArrowheads="1"/>
          </p:cNvPicPr>
          <p:nvPr/>
        </p:nvPicPr>
        <p:blipFill>
          <a:blip r:embed="rId3" cstate="email"/>
          <a:srcRect/>
          <a:stretch>
            <a:fillRect/>
          </a:stretch>
        </p:blipFill>
        <p:spPr bwMode="auto">
          <a:xfrm>
            <a:off x="4704670" y="2281436"/>
            <a:ext cx="4439330" cy="29523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upload.wikimedia.org/wikipedia/commons/b/bf/AswanHighDam_Egypt.jpg"/>
          <p:cNvPicPr>
            <a:picLocks noChangeAspect="1" noChangeArrowheads="1"/>
          </p:cNvPicPr>
          <p:nvPr/>
        </p:nvPicPr>
        <p:blipFill>
          <a:blip r:embed="rId2" cstate="email"/>
          <a:srcRect/>
          <a:stretch>
            <a:fillRect/>
          </a:stretch>
        </p:blipFill>
        <p:spPr bwMode="auto">
          <a:xfrm>
            <a:off x="4427984" y="193204"/>
            <a:ext cx="4055773" cy="3041830"/>
          </a:xfrm>
          <a:prstGeom prst="rect">
            <a:avLst/>
          </a:prstGeom>
          <a:ln>
            <a:noFill/>
          </a:ln>
          <a:effectLst>
            <a:outerShdw blurRad="292100" dist="139700" dir="2700000" algn="tl" rotWithShape="0">
              <a:srgbClr val="333333">
                <a:alpha val="65000"/>
              </a:srgbClr>
            </a:outerShdw>
          </a:effectLst>
        </p:spPr>
      </p:pic>
      <p:sp>
        <p:nvSpPr>
          <p:cNvPr id="5" name="4 Rectángulo"/>
          <p:cNvSpPr/>
          <p:nvPr/>
        </p:nvSpPr>
        <p:spPr>
          <a:xfrm>
            <a:off x="179512" y="265212"/>
            <a:ext cx="3096344" cy="5256584"/>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accent3">
                    <a:lumMod val="50000"/>
                  </a:schemeClr>
                </a:solidFill>
              </a:rPr>
              <a:t>ASWAN </a:t>
            </a:r>
          </a:p>
          <a:p>
            <a:pPr algn="just"/>
            <a:r>
              <a:rPr lang="es-ES" dirty="0" smtClean="0">
                <a:solidFill>
                  <a:schemeClr val="accent3">
                    <a:lumMod val="50000"/>
                  </a:schemeClr>
                </a:solidFill>
              </a:rPr>
              <a:t>Llamada antiguamente Siena. Como el Nilo se desbordaba cada año, </a:t>
            </a:r>
            <a:r>
              <a:rPr lang="es-ES" dirty="0" err="1" smtClean="0">
                <a:solidFill>
                  <a:schemeClr val="accent3">
                    <a:lumMod val="50000"/>
                  </a:schemeClr>
                </a:solidFill>
              </a:rPr>
              <a:t>Nasser</a:t>
            </a:r>
            <a:r>
              <a:rPr lang="es-ES" dirty="0" smtClean="0">
                <a:solidFill>
                  <a:schemeClr val="accent3">
                    <a:lumMod val="50000"/>
                  </a:schemeClr>
                </a:solidFill>
              </a:rPr>
              <a:t> decidió la construcción de una presa que regulara el crecimiento del Nilo. Se empezó a construir en 1960 y se terminó en 1970. La presa mide 5 km.</a:t>
            </a:r>
          </a:p>
          <a:p>
            <a:pPr algn="just"/>
            <a:r>
              <a:rPr lang="es-ES" dirty="0" smtClean="0"/>
              <a:t> </a:t>
            </a:r>
          </a:p>
          <a:p>
            <a:pPr algn="just"/>
            <a:endParaRPr lang="es-ES" dirty="0" smtClean="0"/>
          </a:p>
          <a:p>
            <a:pPr algn="just"/>
            <a:r>
              <a:rPr lang="es-ES" dirty="0" err="1" smtClean="0">
                <a:solidFill>
                  <a:schemeClr val="bg1">
                    <a:lumMod val="95000"/>
                    <a:lumOff val="5000"/>
                  </a:schemeClr>
                </a:solidFill>
              </a:rPr>
              <a:t>Called</a:t>
            </a:r>
            <a:r>
              <a:rPr lang="es-ES" dirty="0" smtClean="0">
                <a:solidFill>
                  <a:schemeClr val="bg1">
                    <a:lumMod val="95000"/>
                    <a:lumOff val="5000"/>
                  </a:schemeClr>
                </a:solidFill>
              </a:rPr>
              <a:t> Siena in </a:t>
            </a:r>
            <a:r>
              <a:rPr lang="es-ES" dirty="0" err="1" smtClean="0">
                <a:solidFill>
                  <a:schemeClr val="bg1">
                    <a:lumMod val="95000"/>
                    <a:lumOff val="5000"/>
                  </a:schemeClr>
                </a:solidFill>
              </a:rPr>
              <a:t>Ancient</a:t>
            </a:r>
            <a:r>
              <a:rPr lang="es-ES" dirty="0" smtClean="0">
                <a:solidFill>
                  <a:schemeClr val="bg1">
                    <a:lumMod val="95000"/>
                    <a:lumOff val="5000"/>
                  </a:schemeClr>
                </a:solidFill>
              </a:rPr>
              <a:t> </a:t>
            </a:r>
            <a:r>
              <a:rPr lang="es-ES" dirty="0" err="1" smtClean="0">
                <a:solidFill>
                  <a:schemeClr val="bg1">
                    <a:lumMod val="95000"/>
                    <a:lumOff val="5000"/>
                  </a:schemeClr>
                </a:solidFill>
              </a:rPr>
              <a:t>Egypt</a:t>
            </a:r>
            <a:r>
              <a:rPr lang="es-ES" dirty="0" smtClean="0">
                <a:solidFill>
                  <a:schemeClr val="bg1">
                    <a:lumMod val="95000"/>
                    <a:lumOff val="5000"/>
                  </a:schemeClr>
                </a:solidFill>
              </a:rPr>
              <a:t>.</a:t>
            </a:r>
            <a:r>
              <a:rPr lang="en-US" dirty="0" smtClean="0">
                <a:solidFill>
                  <a:schemeClr val="bg1">
                    <a:lumMod val="95000"/>
                    <a:lumOff val="5000"/>
                  </a:schemeClr>
                </a:solidFill>
              </a:rPr>
              <a:t> As the Nile flooded every year, Nasser decided to build a dam to regulate the growth of the Nile. Construction began in 1960 and ended in 1970.</a:t>
            </a:r>
            <a:r>
              <a:rPr lang="es-ES" dirty="0" smtClean="0">
                <a:solidFill>
                  <a:schemeClr val="bg1">
                    <a:lumMod val="95000"/>
                    <a:lumOff val="5000"/>
                  </a:schemeClr>
                </a:solidFill>
              </a:rPr>
              <a:t> </a:t>
            </a:r>
            <a:r>
              <a:rPr lang="es-ES" dirty="0" err="1" smtClean="0">
                <a:solidFill>
                  <a:schemeClr val="bg1">
                    <a:lumMod val="95000"/>
                    <a:lumOff val="5000"/>
                  </a:schemeClr>
                </a:solidFill>
              </a:rPr>
              <a:t>The</a:t>
            </a:r>
            <a:r>
              <a:rPr lang="es-ES" dirty="0" smtClean="0">
                <a:solidFill>
                  <a:schemeClr val="bg1">
                    <a:lumMod val="95000"/>
                    <a:lumOff val="5000"/>
                  </a:schemeClr>
                </a:solidFill>
              </a:rPr>
              <a:t> </a:t>
            </a:r>
            <a:r>
              <a:rPr lang="es-ES" dirty="0" err="1" smtClean="0">
                <a:solidFill>
                  <a:schemeClr val="bg1">
                    <a:lumMod val="95000"/>
                    <a:lumOff val="5000"/>
                  </a:schemeClr>
                </a:solidFill>
              </a:rPr>
              <a:t>dam</a:t>
            </a:r>
            <a:r>
              <a:rPr lang="es-ES" dirty="0" smtClean="0">
                <a:solidFill>
                  <a:schemeClr val="bg1">
                    <a:lumMod val="95000"/>
                    <a:lumOff val="5000"/>
                  </a:schemeClr>
                </a:solidFill>
              </a:rPr>
              <a:t> </a:t>
            </a:r>
            <a:r>
              <a:rPr lang="es-ES" dirty="0" err="1" smtClean="0">
                <a:solidFill>
                  <a:schemeClr val="bg1">
                    <a:lumMod val="95000"/>
                    <a:lumOff val="5000"/>
                  </a:schemeClr>
                </a:solidFill>
              </a:rPr>
              <a:t>is</a:t>
            </a:r>
            <a:r>
              <a:rPr lang="es-ES" dirty="0" smtClean="0">
                <a:solidFill>
                  <a:schemeClr val="bg1">
                    <a:lumMod val="95000"/>
                    <a:lumOff val="5000"/>
                  </a:schemeClr>
                </a:solidFill>
              </a:rPr>
              <a:t> 5 km </a:t>
            </a:r>
            <a:r>
              <a:rPr lang="es-ES" dirty="0" err="1" smtClean="0">
                <a:solidFill>
                  <a:schemeClr val="bg1">
                    <a:lumMod val="95000"/>
                    <a:lumOff val="5000"/>
                  </a:schemeClr>
                </a:solidFill>
              </a:rPr>
              <a:t>long</a:t>
            </a:r>
            <a:r>
              <a:rPr lang="es-ES" dirty="0" smtClean="0">
                <a:solidFill>
                  <a:schemeClr val="bg1">
                    <a:lumMod val="95000"/>
                    <a:lumOff val="5000"/>
                  </a:schemeClr>
                </a:solidFill>
              </a:rPr>
              <a:t>.</a:t>
            </a:r>
            <a:endParaRPr lang="es-ES" dirty="0">
              <a:solidFill>
                <a:schemeClr val="bg1">
                  <a:lumMod val="95000"/>
                  <a:lumOff val="5000"/>
                </a:schemeClr>
              </a:solidFill>
            </a:endParaRPr>
          </a:p>
        </p:txBody>
      </p:sp>
      <p:pic>
        <p:nvPicPr>
          <p:cNvPr id="23554" name="Picture 2" descr="Asuán"/>
          <p:cNvPicPr>
            <a:picLocks noChangeAspect="1" noChangeArrowheads="1"/>
          </p:cNvPicPr>
          <p:nvPr/>
        </p:nvPicPr>
        <p:blipFill>
          <a:blip r:embed="rId3" cstate="email"/>
          <a:srcRect/>
          <a:stretch>
            <a:fillRect/>
          </a:stretch>
        </p:blipFill>
        <p:spPr bwMode="auto">
          <a:xfrm>
            <a:off x="5796136" y="3433564"/>
            <a:ext cx="2333625" cy="2152650"/>
          </a:xfrm>
          <a:prstGeom prst="rect">
            <a:avLst/>
          </a:prstGeom>
          <a:ln>
            <a:noFill/>
          </a:ln>
          <a:effectLst>
            <a:outerShdw blurRad="292100" dist="139700" dir="2700000" algn="tl" rotWithShape="0">
              <a:srgbClr val="333333">
                <a:alpha val="65000"/>
              </a:srgbClr>
            </a:outerShdw>
          </a:effectLst>
        </p:spPr>
      </p:pic>
      <p:sp>
        <p:nvSpPr>
          <p:cNvPr id="7" name="6 Elipse"/>
          <p:cNvSpPr/>
          <p:nvPr/>
        </p:nvSpPr>
        <p:spPr>
          <a:xfrm>
            <a:off x="7308304" y="4873724"/>
            <a:ext cx="216024" cy="14401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7524328" y="4873724"/>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bg1"/>
                </a:solidFill>
              </a:rPr>
              <a:t>Aswan</a:t>
            </a:r>
            <a:endParaRPr lang="es-ES" dirty="0">
              <a:solidFill>
                <a:schemeClr val="bg1"/>
              </a:solidFill>
            </a:endParaRPr>
          </a:p>
        </p:txBody>
      </p:sp>
      <p:pic>
        <p:nvPicPr>
          <p:cNvPr id="23556" name="Picture 4" descr="S10.08 Philae, image 9946.jpg"/>
          <p:cNvPicPr>
            <a:picLocks noChangeAspect="1" noChangeArrowheads="1"/>
          </p:cNvPicPr>
          <p:nvPr/>
        </p:nvPicPr>
        <p:blipFill>
          <a:blip r:embed="rId4" cstate="email"/>
          <a:srcRect/>
          <a:stretch>
            <a:fillRect/>
          </a:stretch>
        </p:blipFill>
        <p:spPr bwMode="auto">
          <a:xfrm>
            <a:off x="3419872" y="3433564"/>
            <a:ext cx="2311383" cy="20995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www.nationalgeographic.com.es/medio/2012/07/31/el_festival_de_opet_2000x1660.jpg"/>
          <p:cNvPicPr>
            <a:picLocks noChangeAspect="1" noChangeArrowheads="1"/>
          </p:cNvPicPr>
          <p:nvPr/>
        </p:nvPicPr>
        <p:blipFill>
          <a:blip r:embed="rId2" cstate="email"/>
          <a:srcRect t="12590" b="4913"/>
          <a:stretch>
            <a:fillRect/>
          </a:stretch>
        </p:blipFill>
        <p:spPr bwMode="auto">
          <a:xfrm>
            <a:off x="467544" y="-4476"/>
            <a:ext cx="8352928" cy="5719476"/>
          </a:xfrm>
          <a:prstGeom prst="rect">
            <a:avLst/>
          </a:prstGeom>
          <a:ln>
            <a:noFill/>
          </a:ln>
          <a:effectLst>
            <a:outerShdw blurRad="292100" dist="139700" dir="2700000" algn="tl" rotWithShape="0">
              <a:srgbClr val="333333">
                <a:alpha val="65000"/>
              </a:srgbClr>
            </a:outerShdw>
          </a:effectLst>
        </p:spPr>
      </p:pic>
      <p:sp>
        <p:nvSpPr>
          <p:cNvPr id="3" name="2 Rectángulo"/>
          <p:cNvSpPr/>
          <p:nvPr/>
        </p:nvSpPr>
        <p:spPr>
          <a:xfrm>
            <a:off x="467544" y="5161756"/>
            <a:ext cx="8352928" cy="553244"/>
          </a:xfrm>
          <a:prstGeom prst="rect">
            <a:avLst/>
          </a:prstGeom>
          <a:solidFill>
            <a:srgbClr val="DED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lumMod val="95000"/>
                    <a:lumOff val="5000"/>
                  </a:schemeClr>
                </a:solidFill>
              </a:rPr>
              <a:t>Pilono y templo de </a:t>
            </a:r>
            <a:r>
              <a:rPr lang="es-ES" dirty="0" err="1" smtClean="0">
                <a:solidFill>
                  <a:schemeClr val="bg1">
                    <a:lumMod val="95000"/>
                    <a:lumOff val="5000"/>
                  </a:schemeClr>
                </a:solidFill>
              </a:rPr>
              <a:t>Luxor</a:t>
            </a:r>
            <a:r>
              <a:rPr lang="es-ES" dirty="0" smtClean="0">
                <a:solidFill>
                  <a:schemeClr val="bg1">
                    <a:lumMod val="95000"/>
                    <a:lumOff val="5000"/>
                  </a:schemeClr>
                </a:solidFill>
              </a:rPr>
              <a:t> junto al Nilo.</a:t>
            </a:r>
            <a:endParaRPr lang="es-E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S RÍOS MÁS LARGOS DEL MUNDO 2 ">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LOS RÍOS MÁS LARGOS DEL MUNDO 2 </Template>
  <TotalTime>0</TotalTime>
  <Words>1968</Words>
  <Application>Microsoft Office PowerPoint</Application>
  <PresentationFormat>Presentación en pantalla (16:10)</PresentationFormat>
  <Paragraphs>172</Paragraphs>
  <Slides>46</Slides>
  <Notes>1</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LOS RÍOS MÁS LARGOS DEL MUNDO 2 </vt:lpstr>
      <vt:lpstr>LOS RÍOS MÁS LARGOS DEL MUNDO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RÍOS MÁS LARGOS DEL MUNDO</dc:title>
  <dc:creator>Carmen</dc:creator>
  <cp:lastModifiedBy>Carmen</cp:lastModifiedBy>
  <cp:revision>1</cp:revision>
  <dcterms:created xsi:type="dcterms:W3CDTF">2015-09-09T18:42:52Z</dcterms:created>
  <dcterms:modified xsi:type="dcterms:W3CDTF">2015-09-09T18:43:46Z</dcterms:modified>
</cp:coreProperties>
</file>