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slideshow.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0"/>
  </p:notesMasterIdLst>
  <p:sldIdLst>
    <p:sldId id="267" r:id="rId2"/>
    <p:sldId id="317" r:id="rId3"/>
    <p:sldId id="318" r:id="rId4"/>
    <p:sldId id="485" r:id="rId5"/>
    <p:sldId id="487" r:id="rId6"/>
    <p:sldId id="486" r:id="rId7"/>
    <p:sldId id="326" r:id="rId8"/>
    <p:sldId id="528" r:id="rId9"/>
    <p:sldId id="488" r:id="rId10"/>
    <p:sldId id="510" r:id="rId11"/>
    <p:sldId id="268" r:id="rId12"/>
    <p:sldId id="467" r:id="rId13"/>
    <p:sldId id="509" r:id="rId14"/>
    <p:sldId id="539" r:id="rId15"/>
    <p:sldId id="540" r:id="rId16"/>
    <p:sldId id="508" r:id="rId17"/>
    <p:sldId id="511" r:id="rId18"/>
    <p:sldId id="288" r:id="rId19"/>
    <p:sldId id="507" r:id="rId20"/>
    <p:sldId id="541" r:id="rId21"/>
    <p:sldId id="542" r:id="rId22"/>
    <p:sldId id="464" r:id="rId23"/>
    <p:sldId id="490" r:id="rId24"/>
    <p:sldId id="543" r:id="rId25"/>
    <p:sldId id="544" r:id="rId26"/>
    <p:sldId id="512" r:id="rId27"/>
    <p:sldId id="362" r:id="rId28"/>
    <p:sldId id="506" r:id="rId29"/>
    <p:sldId id="363" r:id="rId30"/>
    <p:sldId id="364" r:id="rId31"/>
    <p:sldId id="365" r:id="rId32"/>
    <p:sldId id="366" r:id="rId33"/>
    <p:sldId id="368" r:id="rId34"/>
    <p:sldId id="398" r:id="rId35"/>
    <p:sldId id="369" r:id="rId36"/>
    <p:sldId id="466" r:id="rId37"/>
    <p:sldId id="468" r:id="rId38"/>
    <p:sldId id="536" r:id="rId39"/>
    <p:sldId id="388" r:id="rId40"/>
    <p:sldId id="389" r:id="rId41"/>
    <p:sldId id="548" r:id="rId42"/>
    <p:sldId id="513" r:id="rId43"/>
    <p:sldId id="401" r:id="rId44"/>
    <p:sldId id="549" r:id="rId45"/>
    <p:sldId id="411" r:id="rId46"/>
    <p:sldId id="434" r:id="rId47"/>
    <p:sldId id="435" r:id="rId48"/>
    <p:sldId id="418" r:id="rId49"/>
    <p:sldId id="423" r:id="rId50"/>
    <p:sldId id="551" r:id="rId51"/>
    <p:sldId id="394" r:id="rId52"/>
    <p:sldId id="397" r:id="rId53"/>
    <p:sldId id="515" r:id="rId54"/>
    <p:sldId id="410" r:id="rId55"/>
    <p:sldId id="493" r:id="rId56"/>
    <p:sldId id="408" r:id="rId57"/>
    <p:sldId id="409" r:id="rId58"/>
    <p:sldId id="413" r:id="rId59"/>
    <p:sldId id="432" r:id="rId60"/>
    <p:sldId id="431" r:id="rId61"/>
    <p:sldId id="494" r:id="rId62"/>
    <p:sldId id="400" r:id="rId63"/>
    <p:sldId id="556" r:id="rId64"/>
    <p:sldId id="557" r:id="rId65"/>
    <p:sldId id="516" r:id="rId66"/>
    <p:sldId id="425" r:id="rId67"/>
    <p:sldId id="427" r:id="rId68"/>
    <p:sldId id="429" r:id="rId69"/>
    <p:sldId id="430" r:id="rId70"/>
    <p:sldId id="517" r:id="rId71"/>
    <p:sldId id="451" r:id="rId72"/>
    <p:sldId id="420" r:id="rId73"/>
    <p:sldId id="518" r:id="rId74"/>
    <p:sldId id="469" r:id="rId75"/>
    <p:sldId id="470" r:id="rId76"/>
    <p:sldId id="477" r:id="rId77"/>
    <p:sldId id="478" r:id="rId78"/>
    <p:sldId id="479" r:id="rId79"/>
    <p:sldId id="519" r:id="rId80"/>
    <p:sldId id="561" r:id="rId81"/>
    <p:sldId id="496" r:id="rId82"/>
    <p:sldId id="497" r:id="rId83"/>
    <p:sldId id="370" r:id="rId84"/>
    <p:sldId id="375" r:id="rId85"/>
    <p:sldId id="535" r:id="rId86"/>
    <p:sldId id="399" r:id="rId87"/>
    <p:sldId id="520" r:id="rId88"/>
    <p:sldId id="498" r:id="rId89"/>
    <p:sldId id="499" r:id="rId90"/>
    <p:sldId id="374" r:id="rId91"/>
    <p:sldId id="474" r:id="rId92"/>
    <p:sldId id="348" r:id="rId93"/>
    <p:sldId id="319" r:id="rId94"/>
    <p:sldId id="521" r:id="rId95"/>
    <p:sldId id="500" r:id="rId96"/>
    <p:sldId id="324" r:id="rId97"/>
    <p:sldId id="342" r:id="rId98"/>
    <p:sldId id="321" r:id="rId99"/>
    <p:sldId id="405" r:id="rId100"/>
    <p:sldId id="341" r:id="rId101"/>
    <p:sldId id="343" r:id="rId102"/>
    <p:sldId id="564" r:id="rId103"/>
    <p:sldId id="534" r:id="rId104"/>
    <p:sldId id="533" r:id="rId105"/>
    <p:sldId id="403" r:id="rId106"/>
    <p:sldId id="523" r:id="rId107"/>
    <p:sldId id="437" r:id="rId108"/>
    <p:sldId id="438" r:id="rId109"/>
    <p:sldId id="524" r:id="rId110"/>
    <p:sldId id="440" r:id="rId111"/>
    <p:sldId id="565" r:id="rId112"/>
    <p:sldId id="532" r:id="rId113"/>
    <p:sldId id="525" r:id="rId114"/>
    <p:sldId id="526" r:id="rId115"/>
    <p:sldId id="441" r:id="rId116"/>
    <p:sldId id="445" r:id="rId117"/>
    <p:sldId id="502" r:id="rId118"/>
    <p:sldId id="350" r:id="rId119"/>
    <p:sldId id="459" r:id="rId120"/>
    <p:sldId id="453" r:id="rId121"/>
    <p:sldId id="452" r:id="rId122"/>
    <p:sldId id="566" r:id="rId123"/>
    <p:sldId id="455" r:id="rId124"/>
    <p:sldId id="414" r:id="rId125"/>
    <p:sldId id="538" r:id="rId126"/>
    <p:sldId id="504" r:id="rId127"/>
    <p:sldId id="458" r:id="rId128"/>
    <p:sldId id="443" r:id="rId129"/>
    <p:sldId id="354" r:id="rId130"/>
    <p:sldId id="505" r:id="rId131"/>
    <p:sldId id="349" r:id="rId132"/>
    <p:sldId id="336" r:id="rId133"/>
    <p:sldId id="285" r:id="rId134"/>
    <p:sldId id="351" r:id="rId135"/>
    <p:sldId id="567" r:id="rId136"/>
    <p:sldId id="531" r:id="rId137"/>
    <p:sldId id="281" r:id="rId138"/>
    <p:sldId id="460" r:id="rId13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zMLN3xK3sjtXWaITdcg78A==" hashData="CXgtVMmviOHCGCgB2jsIGZi7N+s="/>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3" autoAdjust="0"/>
    <p:restoredTop sz="93250" autoAdjust="0"/>
  </p:normalViewPr>
  <p:slideViewPr>
    <p:cSldViewPr>
      <p:cViewPr>
        <p:scale>
          <a:sx n="50" d="100"/>
          <a:sy n="50" d="100"/>
        </p:scale>
        <p:origin x="-1080"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A87500-51C6-42A2-BE42-7B94C4D1F74E}" type="datetimeFigureOut">
              <a:rPr lang="es-ES" smtClean="0"/>
              <a:pPr/>
              <a:t>22/05/2015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1CC3F-FDC5-4CA7-847B-6C75FE25448B}" type="slidenum">
              <a:rPr lang="es-ES" smtClean="0"/>
              <a:pPr/>
              <a:t>‹Nº›</a:t>
            </a:fld>
            <a:endParaRPr lang="es-ES"/>
          </a:p>
        </p:txBody>
      </p:sp>
    </p:spTree>
    <p:extLst>
      <p:ext uri="{BB962C8B-B14F-4D97-AF65-F5344CB8AC3E}">
        <p14:creationId xmlns:p14="http://schemas.microsoft.com/office/powerpoint/2010/main" xmlns="" val="188668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181CC3F-FDC5-4CA7-847B-6C75FE25448B}" type="slidenum">
              <a:rPr lang="es-ES" smtClean="0"/>
              <a:pPr/>
              <a:t>3</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181CC3F-FDC5-4CA7-847B-6C75FE25448B}" type="slidenum">
              <a:rPr lang="es-ES" smtClean="0"/>
              <a:pPr/>
              <a:t>129</a:t>
            </a:fld>
            <a:endParaRPr lang="es-ES"/>
          </a:p>
        </p:txBody>
      </p:sp>
    </p:spTree>
    <p:extLst>
      <p:ext uri="{BB962C8B-B14F-4D97-AF65-F5344CB8AC3E}">
        <p14:creationId xmlns:p14="http://schemas.microsoft.com/office/powerpoint/2010/main" xmlns="" val="119918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FFA5789-74DE-471B-968F-F92D32BCB242}" type="datetimeFigureOut">
              <a:rPr lang="es-ES" smtClean="0"/>
              <a:pPr/>
              <a:t>22/05/2015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68A39DE-9E94-4A38-8198-E8DCF19B7E8F}"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789-74DE-471B-968F-F92D32BCB242}" type="datetimeFigureOut">
              <a:rPr lang="es-ES" smtClean="0"/>
              <a:pPr/>
              <a:t>22/05/2015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A39DE-9E94-4A38-8198-E8DCF19B7E8F}"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273225"/>
            <a:ext cx="2727798" cy="584775"/>
          </a:xfrm>
          <a:prstGeom prst="rect">
            <a:avLst/>
          </a:prstGeom>
          <a:noFill/>
        </p:spPr>
        <p:txBody>
          <a:bodyPr wrap="none" rtlCol="0">
            <a:spAutoFit/>
          </a:bodyPr>
          <a:lstStyle/>
          <a:p>
            <a:r>
              <a:rPr lang="es-ES" sz="3200" dirty="0" smtClean="0"/>
              <a:t>Avance manual</a:t>
            </a:r>
            <a:endParaRPr lang="es-ES" sz="3200" dirty="0"/>
          </a:p>
        </p:txBody>
      </p:sp>
      <p:sp>
        <p:nvSpPr>
          <p:cNvPr id="5" name="4 CuadroTexto"/>
          <p:cNvSpPr txBox="1"/>
          <p:nvPr/>
        </p:nvSpPr>
        <p:spPr>
          <a:xfrm>
            <a:off x="6286512" y="6396335"/>
            <a:ext cx="2593339" cy="461665"/>
          </a:xfrm>
          <a:prstGeom prst="rect">
            <a:avLst/>
          </a:prstGeom>
          <a:noFill/>
        </p:spPr>
        <p:txBody>
          <a:bodyPr wrap="none" rtlCol="0">
            <a:spAutoFit/>
          </a:bodyPr>
          <a:lstStyle/>
          <a:p>
            <a:r>
              <a:rPr lang="es-ES" sz="2400" dirty="0" err="1" smtClean="0"/>
              <a:t>A.G.Montero</a:t>
            </a:r>
            <a:r>
              <a:rPr lang="es-ES" sz="2400" smtClean="0"/>
              <a:t> -2015</a:t>
            </a:r>
            <a:endParaRPr lang="es-ES" sz="2400"/>
          </a:p>
        </p:txBody>
      </p:sp>
      <p:pic>
        <p:nvPicPr>
          <p:cNvPr id="18434" name="Picture 2" descr="http://www.biografiasyvidas.com/biografia/c/fotos/cortes_hernan_2.jpg"/>
          <p:cNvPicPr>
            <a:picLocks noChangeAspect="1" noChangeArrowheads="1"/>
          </p:cNvPicPr>
          <p:nvPr/>
        </p:nvPicPr>
        <p:blipFill>
          <a:blip r:embed="rId3" cstate="print"/>
          <a:srcRect/>
          <a:stretch>
            <a:fillRect/>
          </a:stretch>
        </p:blipFill>
        <p:spPr bwMode="auto">
          <a:xfrm>
            <a:off x="3643306" y="4000504"/>
            <a:ext cx="2215449" cy="1909196"/>
          </a:xfrm>
          <a:prstGeom prst="rect">
            <a:avLst/>
          </a:prstGeom>
          <a:noFill/>
        </p:spPr>
      </p:pic>
      <p:pic>
        <p:nvPicPr>
          <p:cNvPr id="87042" name="Picture 2" descr="http://img.brujulasierra.es/wp-content/uploads/2015/02/Hernan_Cortes_Canal.jpg"/>
          <p:cNvPicPr>
            <a:picLocks noChangeAspect="1" noChangeArrowheads="1"/>
          </p:cNvPicPr>
          <p:nvPr/>
        </p:nvPicPr>
        <p:blipFill>
          <a:blip r:embed="rId4" cstate="print"/>
          <a:srcRect/>
          <a:stretch>
            <a:fillRect/>
          </a:stretch>
        </p:blipFill>
        <p:spPr bwMode="auto">
          <a:xfrm>
            <a:off x="2357422" y="0"/>
            <a:ext cx="4619625" cy="3086101"/>
          </a:xfrm>
          <a:prstGeom prst="rect">
            <a:avLst/>
          </a:prstGeom>
          <a:noFill/>
        </p:spPr>
      </p:pic>
    </p:spTree>
  </p:cSld>
  <p:clrMapOvr>
    <a:masterClrMapping/>
  </p:clrMapOvr>
  <p:transition>
    <p:sndAc>
      <p:stSnd>
        <p:snd r:embed="rId2" name="Recuerdos recortad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84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0.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chillo de sacrificio"/>
          <p:cNvPicPr>
            <a:picLocks noGrp="1" noChangeAspect="1" noChangeArrowheads="1"/>
          </p:cNvPicPr>
          <p:nvPr>
            <p:ph idx="1"/>
          </p:nvPr>
        </p:nvPicPr>
        <p:blipFill>
          <a:blip r:embed="rId2" cstate="print"/>
          <a:srcRect/>
          <a:stretch>
            <a:fillRect/>
          </a:stretch>
        </p:blipFill>
        <p:spPr bwMode="auto">
          <a:xfrm>
            <a:off x="285720" y="214290"/>
            <a:ext cx="3125549" cy="3027334"/>
          </a:xfrm>
          <a:prstGeom prst="rect">
            <a:avLst/>
          </a:prstGeom>
          <a:noFill/>
        </p:spPr>
      </p:pic>
      <p:sp>
        <p:nvSpPr>
          <p:cNvPr id="5" name="4 Rectángulo"/>
          <p:cNvSpPr/>
          <p:nvPr/>
        </p:nvSpPr>
        <p:spPr>
          <a:xfrm>
            <a:off x="5143504" y="428604"/>
            <a:ext cx="2786066" cy="2308324"/>
          </a:xfrm>
          <a:prstGeom prst="rect">
            <a:avLst/>
          </a:prstGeom>
        </p:spPr>
        <p:txBody>
          <a:bodyPr wrap="square">
            <a:spAutoFit/>
          </a:bodyPr>
          <a:lstStyle/>
          <a:p>
            <a:pPr algn="ctr"/>
            <a:r>
              <a:rPr lang="es-ES" dirty="0" smtClean="0"/>
              <a:t>Una de los rituales que practicaban los aztecas eran los </a:t>
            </a:r>
            <a:r>
              <a:rPr lang="es-ES" b="1" dirty="0" smtClean="0"/>
              <a:t>sacrificios</a:t>
            </a:r>
            <a:r>
              <a:rPr lang="es-ES" dirty="0" smtClean="0"/>
              <a:t>, para ello empleaban </a:t>
            </a:r>
            <a:r>
              <a:rPr lang="es-ES" b="1" dirty="0" smtClean="0"/>
              <a:t>cuchillos de madera y sílex</a:t>
            </a:r>
            <a:r>
              <a:rPr lang="es-ES" dirty="0" smtClean="0"/>
              <a:t>, con los que abrían el pecho del sacrificado y extraían el corazón de la víctima.</a:t>
            </a:r>
            <a:endParaRPr lang="es-ES" dirty="0"/>
          </a:p>
        </p:txBody>
      </p:sp>
      <p:sp>
        <p:nvSpPr>
          <p:cNvPr id="6" name="5 CuadroTexto"/>
          <p:cNvSpPr txBox="1"/>
          <p:nvPr/>
        </p:nvSpPr>
        <p:spPr>
          <a:xfrm>
            <a:off x="642910" y="3429000"/>
            <a:ext cx="2100255" cy="369332"/>
          </a:xfrm>
          <a:prstGeom prst="rect">
            <a:avLst/>
          </a:prstGeom>
          <a:noFill/>
        </p:spPr>
        <p:txBody>
          <a:bodyPr wrap="none" rtlCol="0">
            <a:spAutoFit/>
          </a:bodyPr>
          <a:lstStyle/>
          <a:p>
            <a:r>
              <a:rPr lang="es-ES" smtClean="0"/>
              <a:t>Cuchillo de sacrificio</a:t>
            </a:r>
            <a:endParaRPr lang="es-ES"/>
          </a:p>
        </p:txBody>
      </p:sp>
      <p:pic>
        <p:nvPicPr>
          <p:cNvPr id="84996" name="Picture 4" descr="https://encrypted-tbn1.gstatic.com/images?q=tbn:ANd9GcRq_vJgxVoNXgDaCAsr2ZRLxLgL7uPHDfxuHFPXEUSpI-ZJF-6n"/>
          <p:cNvPicPr>
            <a:picLocks noChangeAspect="1" noChangeArrowheads="1"/>
          </p:cNvPicPr>
          <p:nvPr/>
        </p:nvPicPr>
        <p:blipFill>
          <a:blip r:embed="rId3" cstate="print"/>
          <a:srcRect/>
          <a:stretch>
            <a:fillRect/>
          </a:stretch>
        </p:blipFill>
        <p:spPr bwMode="auto">
          <a:xfrm>
            <a:off x="5214942" y="2834940"/>
            <a:ext cx="3357586" cy="3589679"/>
          </a:xfrm>
          <a:prstGeom prst="rect">
            <a:avLst/>
          </a:prstGeom>
          <a:noFill/>
        </p:spPr>
      </p:pic>
      <p:pic>
        <p:nvPicPr>
          <p:cNvPr id="46082" name="Picture 2" descr="http://www.catecismo.com.ar/sermonesdurante26/28_80c/sacrifcios_humanos.jpg"/>
          <p:cNvPicPr>
            <a:picLocks noChangeAspect="1" noChangeArrowheads="1"/>
          </p:cNvPicPr>
          <p:nvPr/>
        </p:nvPicPr>
        <p:blipFill>
          <a:blip r:embed="rId4" cstate="print"/>
          <a:srcRect/>
          <a:stretch>
            <a:fillRect/>
          </a:stretch>
        </p:blipFill>
        <p:spPr bwMode="auto">
          <a:xfrm>
            <a:off x="2786050" y="3500438"/>
            <a:ext cx="2015556" cy="297656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guerrero-aguila"/>
          <p:cNvPicPr>
            <a:picLocks noChangeAspect="1" noChangeArrowheads="1"/>
          </p:cNvPicPr>
          <p:nvPr/>
        </p:nvPicPr>
        <p:blipFill>
          <a:blip r:embed="rId2" cstate="print"/>
          <a:srcRect/>
          <a:stretch>
            <a:fillRect/>
          </a:stretch>
        </p:blipFill>
        <p:spPr bwMode="auto">
          <a:xfrm>
            <a:off x="1428728" y="428604"/>
            <a:ext cx="5334000" cy="3543300"/>
          </a:xfrm>
          <a:prstGeom prst="rect">
            <a:avLst/>
          </a:prstGeom>
          <a:noFill/>
        </p:spPr>
      </p:pic>
      <p:sp>
        <p:nvSpPr>
          <p:cNvPr id="7" name="6 Rectángulo"/>
          <p:cNvSpPr/>
          <p:nvPr/>
        </p:nvSpPr>
        <p:spPr>
          <a:xfrm>
            <a:off x="571472" y="4572008"/>
            <a:ext cx="7715304" cy="1477328"/>
          </a:xfrm>
          <a:prstGeom prst="rect">
            <a:avLst/>
          </a:prstGeom>
        </p:spPr>
        <p:txBody>
          <a:bodyPr wrap="square">
            <a:spAutoFit/>
          </a:bodyPr>
          <a:lstStyle/>
          <a:p>
            <a:pPr algn="ctr" fontAlgn="base"/>
            <a:r>
              <a:rPr lang="es-ES" b="1" u="sng" cap="all" smtClean="0"/>
              <a:t>CABEZA DE GUERRERO ÁGUILA</a:t>
            </a:r>
            <a:endParaRPr lang="es-ES" b="1" cap="all" smtClean="0"/>
          </a:p>
          <a:p>
            <a:pPr algn="ctr"/>
            <a:r>
              <a:rPr lang="es-ES" smtClean="0"/>
              <a:t>Esta pieza en basalto procedente de la colección del Museo Nacional de Antropología de México representa a un “</a:t>
            </a:r>
            <a:r>
              <a:rPr lang="es-ES" b="1" i="1" smtClean="0"/>
              <a:t>cuāuhpipiltin”</a:t>
            </a:r>
            <a:r>
              <a:rPr lang="es-ES" b="1" smtClean="0"/>
              <a:t> </a:t>
            </a:r>
            <a:r>
              <a:rPr lang="es-ES" smtClean="0"/>
              <a:t>o guerrero águila.</a:t>
            </a:r>
          </a:p>
          <a:p>
            <a:pPr algn="ctr"/>
            <a:r>
              <a:rPr lang="es-ES" smtClean="0"/>
              <a:t> Estos guerreros pertenecían junto a los “</a:t>
            </a:r>
            <a:r>
              <a:rPr lang="es-ES" b="1" i="1" smtClean="0"/>
              <a:t>ocēlōpipiltin</a:t>
            </a:r>
            <a:r>
              <a:rPr lang="es-ES" smtClean="0"/>
              <a:t>” </a:t>
            </a:r>
            <a:r>
              <a:rPr lang="es-ES" b="1" smtClean="0"/>
              <a:t>o guerrero jaguar </a:t>
            </a:r>
            <a:r>
              <a:rPr lang="es-ES" smtClean="0"/>
              <a:t>a las élites guerreras del antiguo Imperio azteca.</a:t>
            </a:r>
            <a:endParaRPr lang="es-E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10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143108" y="5286388"/>
            <a:ext cx="4531882" cy="830997"/>
          </a:xfrm>
          <a:prstGeom prst="rect">
            <a:avLst/>
          </a:prstGeom>
          <a:noFill/>
        </p:spPr>
        <p:txBody>
          <a:bodyPr wrap="none" rtlCol="0">
            <a:spAutoFit/>
          </a:bodyPr>
          <a:lstStyle/>
          <a:p>
            <a:pPr algn="ctr"/>
            <a:r>
              <a:rPr lang="es-ES" sz="2400" b="1" smtClean="0"/>
              <a:t>Equipamiento de guerrero águila</a:t>
            </a:r>
          </a:p>
          <a:p>
            <a:pPr algn="ctr"/>
            <a:r>
              <a:rPr lang="es-ES" sz="2400" b="1" smtClean="0"/>
              <a:t>Al fondo un guerrero español.</a:t>
            </a:r>
            <a:endParaRPr lang="es-ES" sz="2400" b="1"/>
          </a:p>
        </p:txBody>
      </p:sp>
      <p:pic>
        <p:nvPicPr>
          <p:cNvPr id="41986" name="Picture 2" descr="http://www.elcultural.es/imgnoticias/2014/7206_2.jpg"/>
          <p:cNvPicPr>
            <a:picLocks noChangeAspect="1" noChangeArrowheads="1"/>
          </p:cNvPicPr>
          <p:nvPr/>
        </p:nvPicPr>
        <p:blipFill>
          <a:blip r:embed="rId2" cstate="print"/>
          <a:srcRect/>
          <a:stretch>
            <a:fillRect/>
          </a:stretch>
        </p:blipFill>
        <p:spPr bwMode="auto">
          <a:xfrm>
            <a:off x="785786" y="428604"/>
            <a:ext cx="7657182" cy="4429156"/>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de espada de hernán cortés"/>
          <p:cNvPicPr>
            <a:picLocks noGrp="1" noChangeAspect="1" noChangeArrowheads="1"/>
          </p:cNvPicPr>
          <p:nvPr>
            <p:ph idx="1"/>
          </p:nvPr>
        </p:nvPicPr>
        <p:blipFill>
          <a:blip r:embed="rId2" cstate="print"/>
          <a:srcRect/>
          <a:stretch>
            <a:fillRect/>
          </a:stretch>
        </p:blipFill>
        <p:spPr bwMode="auto">
          <a:xfrm>
            <a:off x="1928794" y="785794"/>
            <a:ext cx="4572032" cy="4072566"/>
          </a:xfrm>
          <a:prstGeom prst="rect">
            <a:avLst/>
          </a:prstGeom>
          <a:noFill/>
        </p:spPr>
      </p:pic>
      <p:sp>
        <p:nvSpPr>
          <p:cNvPr id="3" name="2 CuadroTexto"/>
          <p:cNvSpPr txBox="1"/>
          <p:nvPr/>
        </p:nvSpPr>
        <p:spPr>
          <a:xfrm>
            <a:off x="1714480" y="5500702"/>
            <a:ext cx="5522987" cy="461665"/>
          </a:xfrm>
          <a:prstGeom prst="rect">
            <a:avLst/>
          </a:prstGeom>
          <a:noFill/>
        </p:spPr>
        <p:txBody>
          <a:bodyPr wrap="none" rtlCol="0">
            <a:spAutoFit/>
          </a:bodyPr>
          <a:lstStyle/>
          <a:p>
            <a:r>
              <a:rPr lang="es-ES" sz="2400" b="1" smtClean="0"/>
              <a:t>Armamento usado por los conquistadores</a:t>
            </a:r>
            <a:endParaRPr lang="es-ES" sz="2400" b="1"/>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pi.ning.com/files/vOp4Ai71lIxpPm-NFvt7Ekr6skJgjE9-UTxpCyc-X9fLhPDTGmuATbKosFPi9tGcQfuCllaFdmTke5dRP*FPkQ3Rw*duQHzV/okMozte2742.jpg"/>
          <p:cNvPicPr>
            <a:picLocks noGrp="1" noChangeAspect="1" noChangeArrowheads="1"/>
          </p:cNvPicPr>
          <p:nvPr>
            <p:ph idx="1"/>
          </p:nvPr>
        </p:nvPicPr>
        <p:blipFill>
          <a:blip r:embed="rId2" cstate="print"/>
          <a:srcRect/>
          <a:stretch>
            <a:fillRect/>
          </a:stretch>
        </p:blipFill>
        <p:spPr bwMode="auto">
          <a:xfrm>
            <a:off x="642910" y="1071546"/>
            <a:ext cx="3571334" cy="4525963"/>
          </a:xfrm>
          <a:prstGeom prst="rect">
            <a:avLst/>
          </a:prstGeom>
          <a:noFill/>
        </p:spPr>
      </p:pic>
      <p:sp>
        <p:nvSpPr>
          <p:cNvPr id="5" name="4 Rectángulo"/>
          <p:cNvSpPr/>
          <p:nvPr/>
        </p:nvSpPr>
        <p:spPr>
          <a:xfrm>
            <a:off x="4500562" y="4357694"/>
            <a:ext cx="3857652" cy="1200329"/>
          </a:xfrm>
          <a:prstGeom prst="rect">
            <a:avLst/>
          </a:prstGeom>
        </p:spPr>
        <p:txBody>
          <a:bodyPr wrap="square">
            <a:spAutoFit/>
          </a:bodyPr>
          <a:lstStyle/>
          <a:p>
            <a:pPr algn="ctr"/>
            <a:r>
              <a:rPr lang="es-ES" smtClean="0"/>
              <a:t>La coraza de hierro del español </a:t>
            </a:r>
            <a:r>
              <a:rPr lang="es-ES" b="1" smtClean="0"/>
              <a:t>Pedro  de Alvarado</a:t>
            </a:r>
            <a:r>
              <a:rPr lang="es-ES" smtClean="0"/>
              <a:t>, quien acompañó como capitán a Hernán Cortés en México tras participar en la conquista de Cuba</a:t>
            </a:r>
            <a:endParaRPr lang="es-E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06.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esorosv.es/images/galeria/big/madrid/Img11_Tibor-P1.jpg"/>
          <p:cNvPicPr>
            <a:picLocks noGrp="1" noChangeAspect="1" noChangeArrowheads="1"/>
          </p:cNvPicPr>
          <p:nvPr>
            <p:ph idx="1"/>
          </p:nvPr>
        </p:nvPicPr>
        <p:blipFill>
          <a:blip r:embed="rId2" cstate="print"/>
          <a:srcRect/>
          <a:stretch>
            <a:fillRect/>
          </a:stretch>
        </p:blipFill>
        <p:spPr bwMode="auto">
          <a:xfrm>
            <a:off x="0" y="0"/>
            <a:ext cx="3711138" cy="5572164"/>
          </a:xfrm>
          <a:prstGeom prst="rect">
            <a:avLst/>
          </a:prstGeom>
          <a:noFill/>
        </p:spPr>
      </p:pic>
      <p:sp>
        <p:nvSpPr>
          <p:cNvPr id="5" name="4 Rectángulo"/>
          <p:cNvSpPr/>
          <p:nvPr/>
        </p:nvSpPr>
        <p:spPr>
          <a:xfrm>
            <a:off x="857224" y="5643578"/>
            <a:ext cx="1724896" cy="1015663"/>
          </a:xfrm>
          <a:prstGeom prst="rect">
            <a:avLst/>
          </a:prstGeom>
        </p:spPr>
        <p:txBody>
          <a:bodyPr wrap="none">
            <a:spAutoFit/>
          </a:bodyPr>
          <a:lstStyle/>
          <a:p>
            <a:pPr algn="ctr"/>
            <a:r>
              <a:rPr lang="es-ES" sz="2400" b="1" smtClean="0"/>
              <a:t>Tibor </a:t>
            </a:r>
          </a:p>
          <a:p>
            <a:pPr algn="ctr"/>
            <a:r>
              <a:rPr lang="es-ES" smtClean="0"/>
              <a:t>Tonala (México).</a:t>
            </a:r>
          </a:p>
          <a:p>
            <a:pPr algn="ctr"/>
            <a:r>
              <a:rPr lang="es-ES" smtClean="0"/>
              <a:t> Siglo XVII</a:t>
            </a:r>
            <a:endParaRPr lang="es-ES"/>
          </a:p>
        </p:txBody>
      </p:sp>
      <p:pic>
        <p:nvPicPr>
          <p:cNvPr id="135176" name="Picture 8" descr="http://img.informador.com.mx/biblioteca/imagen/370x277/1071/1070778.jpg"/>
          <p:cNvPicPr>
            <a:picLocks noChangeAspect="1" noChangeArrowheads="1"/>
          </p:cNvPicPr>
          <p:nvPr/>
        </p:nvPicPr>
        <p:blipFill>
          <a:blip r:embed="rId3" cstate="print"/>
          <a:srcRect/>
          <a:stretch>
            <a:fillRect/>
          </a:stretch>
        </p:blipFill>
        <p:spPr bwMode="auto">
          <a:xfrm>
            <a:off x="5072066" y="4000504"/>
            <a:ext cx="3524250" cy="2638426"/>
          </a:xfrm>
          <a:prstGeom prst="rect">
            <a:avLst/>
          </a:prstGeom>
          <a:noFill/>
        </p:spPr>
      </p:pic>
      <p:pic>
        <p:nvPicPr>
          <p:cNvPr id="1026" name="Picture 2" descr="C:\Users\Agustin\Desktop\museo-de-america-de-madrid-61-728.jpg"/>
          <p:cNvPicPr>
            <a:picLocks noChangeAspect="1" noChangeArrowheads="1"/>
          </p:cNvPicPr>
          <p:nvPr/>
        </p:nvPicPr>
        <p:blipFill>
          <a:blip r:embed="rId4" cstate="print"/>
          <a:srcRect/>
          <a:stretch>
            <a:fillRect/>
          </a:stretch>
        </p:blipFill>
        <p:spPr bwMode="auto">
          <a:xfrm>
            <a:off x="6072198" y="214290"/>
            <a:ext cx="1672550" cy="3152785"/>
          </a:xfrm>
          <a:prstGeom prst="rect">
            <a:avLst/>
          </a:prstGeom>
          <a:noFill/>
        </p:spPr>
      </p:pic>
      <p:sp>
        <p:nvSpPr>
          <p:cNvPr id="7" name="6 Rectángulo"/>
          <p:cNvSpPr/>
          <p:nvPr/>
        </p:nvSpPr>
        <p:spPr>
          <a:xfrm>
            <a:off x="4143372" y="1714488"/>
            <a:ext cx="1946046" cy="1015663"/>
          </a:xfrm>
          <a:prstGeom prst="rect">
            <a:avLst/>
          </a:prstGeom>
        </p:spPr>
        <p:txBody>
          <a:bodyPr wrap="none">
            <a:spAutoFit/>
          </a:bodyPr>
          <a:lstStyle/>
          <a:p>
            <a:pPr algn="ctr"/>
            <a:r>
              <a:rPr lang="es-ES" sz="2400" b="1" smtClean="0"/>
              <a:t>Tibor</a:t>
            </a:r>
          </a:p>
          <a:p>
            <a:pPr algn="ctr"/>
            <a:r>
              <a:rPr lang="es-ES" smtClean="0"/>
              <a:t>Museo de América</a:t>
            </a:r>
          </a:p>
          <a:p>
            <a:pPr algn="ctr"/>
            <a:r>
              <a:rPr lang="es-ES" smtClean="0"/>
              <a:t>Madrid</a:t>
            </a:r>
            <a:endParaRPr lang="es-E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nildefonso.org.mx/recorrido/revelaciones/detalles/19_Detalle.jpg"/>
          <p:cNvPicPr>
            <a:picLocks noGrp="1" noChangeAspect="1" noChangeArrowheads="1"/>
          </p:cNvPicPr>
          <p:nvPr>
            <p:ph idx="1"/>
          </p:nvPr>
        </p:nvPicPr>
        <p:blipFill>
          <a:blip r:embed="rId2" cstate="print"/>
          <a:srcRect/>
          <a:stretch>
            <a:fillRect/>
          </a:stretch>
        </p:blipFill>
        <p:spPr bwMode="auto">
          <a:xfrm>
            <a:off x="1500166" y="714356"/>
            <a:ext cx="5715000" cy="4191000"/>
          </a:xfrm>
          <a:prstGeom prst="rect">
            <a:avLst/>
          </a:prstGeom>
          <a:noFill/>
        </p:spPr>
      </p:pic>
      <p:sp>
        <p:nvSpPr>
          <p:cNvPr id="5" name="4 Rectángulo"/>
          <p:cNvSpPr/>
          <p:nvPr/>
        </p:nvSpPr>
        <p:spPr>
          <a:xfrm>
            <a:off x="357158" y="5103674"/>
            <a:ext cx="4214842" cy="1477328"/>
          </a:xfrm>
          <a:prstGeom prst="rect">
            <a:avLst/>
          </a:prstGeom>
        </p:spPr>
        <p:txBody>
          <a:bodyPr wrap="square">
            <a:spAutoFit/>
          </a:bodyPr>
          <a:lstStyle/>
          <a:p>
            <a:pPr algn="ctr"/>
            <a:r>
              <a:rPr lang="es-ES" b="1" dirty="0" smtClean="0"/>
              <a:t>Ánfora - Autor desconocido</a:t>
            </a:r>
            <a:r>
              <a:rPr lang="es-ES" dirty="0" smtClean="0"/>
              <a:t/>
            </a:r>
            <a:br>
              <a:rPr lang="es-ES" dirty="0" smtClean="0"/>
            </a:br>
            <a:r>
              <a:rPr lang="es-ES" dirty="0" smtClean="0"/>
              <a:t>Finales del siglo XVII, principios siglo XVIII</a:t>
            </a:r>
            <a:br>
              <a:rPr lang="es-ES" dirty="0" smtClean="0"/>
            </a:br>
            <a:r>
              <a:rPr lang="es-ES" dirty="0" err="1" smtClean="0"/>
              <a:t>Tonala</a:t>
            </a:r>
            <a:r>
              <a:rPr lang="es-ES" dirty="0" smtClean="0"/>
              <a:t>, Jalisco (México)</a:t>
            </a:r>
            <a:br>
              <a:rPr lang="es-ES" dirty="0" smtClean="0"/>
            </a:br>
            <a:r>
              <a:rPr lang="es-ES" dirty="0" smtClean="0"/>
              <a:t>Barro con engobe.</a:t>
            </a:r>
            <a:br>
              <a:rPr lang="es-ES" dirty="0" smtClean="0"/>
            </a:br>
            <a:r>
              <a:rPr lang="es-ES" dirty="0" smtClean="0"/>
              <a:t>Museo de América-Madrid</a:t>
            </a:r>
            <a:endParaRPr lang="es-ES" dirty="0"/>
          </a:p>
        </p:txBody>
      </p:sp>
      <p:sp>
        <p:nvSpPr>
          <p:cNvPr id="7" name="6 Rectángulo"/>
          <p:cNvSpPr/>
          <p:nvPr/>
        </p:nvSpPr>
        <p:spPr>
          <a:xfrm>
            <a:off x="4572000" y="5214950"/>
            <a:ext cx="4572000" cy="1477328"/>
          </a:xfrm>
          <a:prstGeom prst="rect">
            <a:avLst/>
          </a:prstGeom>
        </p:spPr>
        <p:txBody>
          <a:bodyPr>
            <a:spAutoFit/>
          </a:bodyPr>
          <a:lstStyle/>
          <a:p>
            <a:pPr algn="ctr"/>
            <a:r>
              <a:rPr lang="es-ES" b="1" dirty="0" smtClean="0"/>
              <a:t>Tibor - Autor desconocido</a:t>
            </a:r>
            <a:r>
              <a:rPr lang="es-ES" dirty="0" smtClean="0"/>
              <a:t/>
            </a:r>
            <a:br>
              <a:rPr lang="es-ES" dirty="0" smtClean="0"/>
            </a:br>
            <a:r>
              <a:rPr lang="es-ES" dirty="0" smtClean="0"/>
              <a:t>Finales del siglo XVII, principios siglo XVIII</a:t>
            </a:r>
            <a:br>
              <a:rPr lang="es-ES" dirty="0" smtClean="0"/>
            </a:br>
            <a:r>
              <a:rPr lang="es-ES" dirty="0" smtClean="0"/>
              <a:t>México Ciudad</a:t>
            </a:r>
            <a:br>
              <a:rPr lang="es-ES" dirty="0" smtClean="0"/>
            </a:br>
            <a:r>
              <a:rPr lang="es-ES" dirty="0" smtClean="0"/>
              <a:t>Barro bruñido y madera.</a:t>
            </a:r>
            <a:br>
              <a:rPr lang="es-ES" dirty="0" smtClean="0"/>
            </a:br>
            <a:r>
              <a:rPr lang="es-ES" dirty="0" smtClean="0"/>
              <a:t>Museo de América-Madrid</a:t>
            </a:r>
            <a:endParaRPr lang="es-E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10.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857497"/>
            <a:ext cx="8929718" cy="4000504"/>
          </a:xfrm>
        </p:spPr>
        <p:txBody>
          <a:bodyPr>
            <a:noAutofit/>
          </a:bodyPr>
          <a:lstStyle/>
          <a:p>
            <a:pPr algn="just">
              <a:buNone/>
            </a:pPr>
            <a:r>
              <a:rPr lang="es-ES" sz="1600" b="1" dirty="0" smtClean="0"/>
              <a:t>        Hernán </a:t>
            </a:r>
            <a:r>
              <a:rPr lang="es-ES" sz="1600" b="1" dirty="0"/>
              <a:t>Cortés Monroy Pizarro </a:t>
            </a:r>
            <a:r>
              <a:rPr lang="es-ES" sz="1600" b="1" dirty="0" smtClean="0"/>
              <a:t>Altamirano </a:t>
            </a:r>
            <a:r>
              <a:rPr lang="es-ES" sz="1600" dirty="0" smtClean="0"/>
              <a:t>(Medellín 1485 - Castilleja de la Cuesta (Sevilla) 1547). </a:t>
            </a:r>
          </a:p>
          <a:p>
            <a:pPr algn="just">
              <a:buNone/>
            </a:pPr>
            <a:r>
              <a:rPr lang="es-ES" sz="1600" dirty="0" smtClean="0"/>
              <a:t>	Fue un personaje</a:t>
            </a:r>
            <a:r>
              <a:rPr lang="es-ES" sz="1600" dirty="0"/>
              <a:t> </a:t>
            </a:r>
            <a:r>
              <a:rPr lang="es-ES" sz="1600" dirty="0" smtClean="0"/>
              <a:t> controvertido, que lideró </a:t>
            </a:r>
            <a:r>
              <a:rPr lang="es-ES" sz="1600" dirty="0"/>
              <a:t>la expedición que causó el final </a:t>
            </a:r>
            <a:r>
              <a:rPr lang="es-ES" sz="1600" dirty="0" smtClean="0"/>
              <a:t>del Imperio mexica</a:t>
            </a:r>
            <a:r>
              <a:rPr lang="es-ES" sz="1600" dirty="0"/>
              <a:t> y puso bajo gobierno de </a:t>
            </a:r>
            <a:r>
              <a:rPr lang="es-ES" sz="1600" dirty="0" smtClean="0"/>
              <a:t>la Corona de Castilla</a:t>
            </a:r>
            <a:r>
              <a:rPr lang="es-ES" sz="1600" dirty="0"/>
              <a:t> el territorio del actual </a:t>
            </a:r>
            <a:r>
              <a:rPr lang="es-ES" sz="1600" dirty="0" smtClean="0"/>
              <a:t>estado de México a </a:t>
            </a:r>
            <a:r>
              <a:rPr lang="es-ES" sz="1600" dirty="0"/>
              <a:t>principios </a:t>
            </a:r>
            <a:r>
              <a:rPr lang="es-ES" sz="1600" dirty="0" smtClean="0"/>
              <a:t>del siglo XVI. </a:t>
            </a:r>
            <a:r>
              <a:rPr lang="es-ES" sz="1600" dirty="0"/>
              <a:t>Por sus éxitos, Cortés fue nombrado </a:t>
            </a:r>
            <a:r>
              <a:rPr lang="es-ES" sz="1600" dirty="0" smtClean="0"/>
              <a:t>primer marqués del Valle de Oaxaca, gobernador</a:t>
            </a:r>
            <a:r>
              <a:rPr lang="es-ES" sz="1600" dirty="0"/>
              <a:t> y capitán general de la </a:t>
            </a:r>
            <a:r>
              <a:rPr lang="es-ES" sz="1600" dirty="0" smtClean="0"/>
              <a:t>Nueva España. </a:t>
            </a:r>
            <a:r>
              <a:rPr lang="es-ES" sz="1600" dirty="0"/>
              <a:t>Por vía materna era primo segundo </a:t>
            </a:r>
            <a:r>
              <a:rPr lang="es-ES" sz="1600" dirty="0" smtClean="0"/>
              <a:t>de Francisco Pizarro (conquistador de Perú, dentro del imperio Inca). </a:t>
            </a:r>
            <a:r>
              <a:rPr lang="es-ES" sz="1600" dirty="0"/>
              <a:t>Como otros hidalgos, su padre lo envió a los catorce años a estudiar leyes en </a:t>
            </a:r>
            <a:r>
              <a:rPr lang="es-ES" sz="1600" dirty="0" smtClean="0"/>
              <a:t>Salamanca.</a:t>
            </a:r>
            <a:r>
              <a:rPr lang="es-ES" sz="1600" dirty="0"/>
              <a:t> </a:t>
            </a:r>
            <a:endParaRPr lang="es-ES" sz="1600" dirty="0" smtClean="0"/>
          </a:p>
          <a:p>
            <a:pPr algn="just">
              <a:buNone/>
            </a:pPr>
            <a:r>
              <a:rPr lang="es-ES" sz="1600" dirty="0" smtClean="0"/>
              <a:t>	Hernán </a:t>
            </a:r>
            <a:r>
              <a:rPr lang="es-ES" sz="1600" dirty="0"/>
              <a:t>Cortés se casó dos veces y tuvo once hijos documentados en seis relaciones diferentes. Su primera esposa, doña Catalina Juárez </a:t>
            </a:r>
            <a:r>
              <a:rPr lang="es-ES" sz="1600" dirty="0" err="1"/>
              <a:t>Marcaida</a:t>
            </a:r>
            <a:r>
              <a:rPr lang="es-ES" sz="1600" dirty="0"/>
              <a:t>, murió tras cinco años de matrimonio estéril el 1 de noviembre de 1522, bajo misteriosas </a:t>
            </a:r>
            <a:r>
              <a:rPr lang="es-ES" sz="1600" dirty="0" smtClean="0"/>
              <a:t>circunstancias.</a:t>
            </a:r>
            <a:r>
              <a:rPr lang="es-ES" sz="1600" baseline="30000" dirty="0" smtClean="0"/>
              <a:t> </a:t>
            </a:r>
            <a:r>
              <a:rPr lang="es-ES" sz="1600" dirty="0" smtClean="0"/>
              <a:t>Previamente </a:t>
            </a:r>
            <a:r>
              <a:rPr lang="es-ES" sz="1600" dirty="0"/>
              <a:t>y durante este enlace, Cortés tuvo cinco hijos </a:t>
            </a:r>
            <a:r>
              <a:rPr lang="es-ES" sz="1600" dirty="0" smtClean="0"/>
              <a:t>extramatrimoniales.</a:t>
            </a:r>
            <a:r>
              <a:rPr lang="es-ES" sz="1600" dirty="0"/>
              <a:t> En </a:t>
            </a:r>
            <a:r>
              <a:rPr lang="es-ES" sz="1600" dirty="0" smtClean="0"/>
              <a:t>1511</a:t>
            </a:r>
            <a:r>
              <a:rPr lang="es-ES" sz="1600" dirty="0"/>
              <a:t> participó en la </a:t>
            </a:r>
            <a:r>
              <a:rPr lang="es-ES" sz="1600" dirty="0" smtClean="0"/>
              <a:t>expedición</a:t>
            </a:r>
            <a:r>
              <a:rPr lang="es-ES" sz="1600" dirty="0"/>
              <a:t> de conquista de </a:t>
            </a:r>
            <a:r>
              <a:rPr lang="es-ES" sz="1600" dirty="0" smtClean="0"/>
              <a:t>Cuba</a:t>
            </a:r>
            <a:r>
              <a:rPr lang="es-ES" sz="1600" dirty="0"/>
              <a:t> dirigida por el </a:t>
            </a:r>
            <a:r>
              <a:rPr lang="es-ES" sz="1600" dirty="0" smtClean="0"/>
              <a:t>gobernador Diego de Velázquez, </a:t>
            </a:r>
            <a:r>
              <a:rPr lang="es-ES" sz="1600" dirty="0"/>
              <a:t>de quien recibió tierras y esclavos en la isla. Llegó a ser nombrado alcalde de </a:t>
            </a:r>
            <a:r>
              <a:rPr lang="es-ES" sz="1600" dirty="0" smtClean="0"/>
              <a:t>Santiago de Cuba, </a:t>
            </a:r>
            <a:r>
              <a:rPr lang="es-ES" sz="1600" dirty="0"/>
              <a:t>aunque fue después encarcelado por el gobernador, </a:t>
            </a:r>
            <a:r>
              <a:rPr lang="es-ES" sz="1600" dirty="0" smtClean="0"/>
              <a:t>acusado de </a:t>
            </a:r>
            <a:r>
              <a:rPr lang="es-ES" sz="1600" dirty="0"/>
              <a:t>conspirar en su contra. Liberado, se casó con la cuñada del propio Diego Velázquez, de </a:t>
            </a:r>
            <a:r>
              <a:rPr lang="es-ES" sz="1600" dirty="0" smtClean="0"/>
              <a:t>nombre  Catalina Juárez </a:t>
            </a:r>
            <a:r>
              <a:rPr lang="es-ES" sz="1600" dirty="0" err="1" smtClean="0"/>
              <a:t>Marcaida</a:t>
            </a:r>
            <a:r>
              <a:rPr lang="es-ES" sz="1600" dirty="0" smtClean="0"/>
              <a:t>.</a:t>
            </a:r>
            <a:endParaRPr lang="es-ES" sz="1600" dirty="0"/>
          </a:p>
          <a:p>
            <a:pPr algn="just">
              <a:buNone/>
            </a:pPr>
            <a:endParaRPr lang="es-ES" sz="1800" dirty="0"/>
          </a:p>
        </p:txBody>
      </p:sp>
      <p:sp>
        <p:nvSpPr>
          <p:cNvPr id="4" name="3 Rectángulo"/>
          <p:cNvSpPr/>
          <p:nvPr/>
        </p:nvSpPr>
        <p:spPr>
          <a:xfrm>
            <a:off x="1285852" y="0"/>
            <a:ext cx="6753066" cy="2585323"/>
          </a:xfrm>
          <a:prstGeom prst="rect">
            <a:avLst/>
          </a:prstGeom>
          <a:solidFill>
            <a:srgbClr val="00B0F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p>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Hernán Cortés</a:t>
            </a:r>
          </a:p>
          <a:p>
            <a:pPr algn="ctr"/>
            <a:r>
              <a:rPr lang="es-ES"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Forja del conquistador</a:t>
            </a:r>
            <a:endParaRPr lang="es-E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n"/>
          <p:cNvPicPr>
            <a:picLocks noGrp="1" noChangeAspect="1" noChangeArrowheads="1"/>
          </p:cNvPicPr>
          <p:nvPr>
            <p:ph idx="1"/>
          </p:nvPr>
        </p:nvPicPr>
        <p:blipFill>
          <a:blip r:embed="rId3" cstate="print">
            <a:lum bright="30000" contrast="20000"/>
          </a:blip>
          <a:srcRect/>
          <a:stretch>
            <a:fillRect/>
          </a:stretch>
        </p:blipFill>
        <p:spPr bwMode="auto">
          <a:xfrm>
            <a:off x="571472" y="0"/>
            <a:ext cx="7809250" cy="4071966"/>
          </a:xfrm>
          <a:prstGeom prst="rect">
            <a:avLst/>
          </a:prstGeom>
          <a:noFill/>
        </p:spPr>
      </p:pic>
      <p:sp>
        <p:nvSpPr>
          <p:cNvPr id="5" name="4 CuadroTexto"/>
          <p:cNvSpPr txBox="1"/>
          <p:nvPr/>
        </p:nvSpPr>
        <p:spPr>
          <a:xfrm>
            <a:off x="3214678" y="3857628"/>
            <a:ext cx="2744919" cy="646331"/>
          </a:xfrm>
          <a:prstGeom prst="rect">
            <a:avLst/>
          </a:prstGeom>
          <a:noFill/>
        </p:spPr>
        <p:txBody>
          <a:bodyPr wrap="none" rtlCol="0">
            <a:spAutoFit/>
          </a:bodyPr>
          <a:lstStyle/>
          <a:p>
            <a:pPr algn="ctr"/>
            <a:r>
              <a:rPr lang="es-ES" b="1" smtClean="0"/>
              <a:t>Biombo de los Virreyes</a:t>
            </a:r>
          </a:p>
          <a:p>
            <a:pPr algn="ctr"/>
            <a:r>
              <a:rPr lang="es-ES" b="1" smtClean="0"/>
              <a:t>Museo de América-Madrid</a:t>
            </a:r>
            <a:endParaRPr lang="es-ES" b="1"/>
          </a:p>
        </p:txBody>
      </p:sp>
      <p:sp>
        <p:nvSpPr>
          <p:cNvPr id="6" name="5 Rectángulo"/>
          <p:cNvSpPr/>
          <p:nvPr/>
        </p:nvSpPr>
        <p:spPr>
          <a:xfrm>
            <a:off x="1907704" y="5000636"/>
            <a:ext cx="5472608" cy="1477328"/>
          </a:xfrm>
          <a:prstGeom prst="rect">
            <a:avLst/>
          </a:prstGeom>
        </p:spPr>
        <p:txBody>
          <a:bodyPr wrap="square">
            <a:spAutoFit/>
          </a:bodyPr>
          <a:lstStyle/>
          <a:p>
            <a:pPr algn="ctr"/>
            <a:r>
              <a:rPr lang="es-ES" dirty="0" smtClean="0"/>
              <a:t>Datación 1676-1700</a:t>
            </a:r>
            <a:br>
              <a:rPr lang="es-ES" dirty="0" smtClean="0"/>
            </a:br>
            <a:r>
              <a:rPr lang="es-ES" dirty="0" smtClean="0"/>
              <a:t>Contexto Cultural/Estilo Virreinato de Nueva España </a:t>
            </a:r>
            <a:br>
              <a:rPr lang="es-ES" dirty="0" smtClean="0"/>
            </a:br>
            <a:r>
              <a:rPr lang="es-ES" dirty="0" smtClean="0"/>
              <a:t>Escuela mexicana</a:t>
            </a:r>
            <a:br>
              <a:rPr lang="es-ES" dirty="0" smtClean="0"/>
            </a:br>
            <a:r>
              <a:rPr lang="es-ES" dirty="0" smtClean="0"/>
              <a:t>Procedencia México (América del Norte)</a:t>
            </a:r>
            <a:br>
              <a:rPr lang="es-ES" dirty="0" smtClean="0"/>
            </a:br>
            <a:r>
              <a:rPr lang="es-ES" dirty="0" smtClean="0"/>
              <a:t>Lienzo / Pintura al óleo</a:t>
            </a:r>
            <a:endParaRPr lang="es-ES" dirty="0"/>
          </a:p>
        </p:txBody>
      </p:sp>
    </p:spTree>
  </p:cSld>
  <p:clrMapOvr>
    <a:masterClrMapping/>
  </p:clrMapOvr>
  <p:transition>
    <p:sndAc>
      <p:stSnd>
        <p:snd r:embed="rId2" name="Recuerdos recortada.wav"/>
      </p:stSnd>
    </p:sndAc>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11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1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1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15.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Foto"/>
          <p:cNvPicPr>
            <a:picLocks noChangeAspect="1" noChangeArrowheads="1"/>
          </p:cNvPicPr>
          <p:nvPr/>
        </p:nvPicPr>
        <p:blipFill>
          <a:blip r:embed="rId2" cstate="print"/>
          <a:srcRect/>
          <a:stretch>
            <a:fillRect/>
          </a:stretch>
        </p:blipFill>
        <p:spPr bwMode="auto">
          <a:xfrm>
            <a:off x="1428728" y="0"/>
            <a:ext cx="6649330" cy="5572140"/>
          </a:xfrm>
          <a:prstGeom prst="rect">
            <a:avLst/>
          </a:prstGeom>
          <a:noFill/>
        </p:spPr>
      </p:pic>
      <p:sp>
        <p:nvSpPr>
          <p:cNvPr id="5" name="4 Rectángulo"/>
          <p:cNvSpPr/>
          <p:nvPr/>
        </p:nvSpPr>
        <p:spPr>
          <a:xfrm>
            <a:off x="1357290" y="5715016"/>
            <a:ext cx="7143800" cy="923330"/>
          </a:xfrm>
          <a:prstGeom prst="rect">
            <a:avLst/>
          </a:prstGeom>
        </p:spPr>
        <p:txBody>
          <a:bodyPr wrap="square">
            <a:spAutoFit/>
          </a:bodyPr>
          <a:lstStyle/>
          <a:p>
            <a:pPr algn="just"/>
            <a:r>
              <a:rPr lang="es-ES" dirty="0" smtClean="0"/>
              <a:t>Escritorio de maderas embutidas, relleno de pasta negra con guarniciones de hierro forjado con restos de dorado, perteneciente a la colección del Museo Nacional de Historia del Castillo de Chapultepec.</a:t>
            </a:r>
            <a:endParaRPr lang="es-E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useo de América, Comunicación Iconográfica Colonial (Virgen de Guadalupe, San José y el Niño y Arcángel San Rafael)"/>
          <p:cNvPicPr>
            <a:picLocks noGrp="1" noChangeAspect="1" noChangeArrowheads="1"/>
          </p:cNvPicPr>
          <p:nvPr>
            <p:ph idx="1"/>
          </p:nvPr>
        </p:nvPicPr>
        <p:blipFill>
          <a:blip r:embed="rId2" cstate="print"/>
          <a:srcRect/>
          <a:stretch>
            <a:fillRect/>
          </a:stretch>
        </p:blipFill>
        <p:spPr bwMode="auto">
          <a:xfrm>
            <a:off x="1000100" y="357166"/>
            <a:ext cx="6895741" cy="4574175"/>
          </a:xfrm>
          <a:prstGeom prst="rect">
            <a:avLst/>
          </a:prstGeom>
          <a:noFill/>
        </p:spPr>
      </p:pic>
      <p:sp>
        <p:nvSpPr>
          <p:cNvPr id="5" name="4 Rectángulo"/>
          <p:cNvSpPr/>
          <p:nvPr/>
        </p:nvSpPr>
        <p:spPr>
          <a:xfrm>
            <a:off x="500034" y="5072074"/>
            <a:ext cx="8215370" cy="1754326"/>
          </a:xfrm>
          <a:prstGeom prst="rect">
            <a:avLst/>
          </a:prstGeom>
        </p:spPr>
        <p:txBody>
          <a:bodyPr wrap="square">
            <a:spAutoFit/>
          </a:bodyPr>
          <a:lstStyle/>
          <a:p>
            <a:pPr algn="just"/>
            <a:r>
              <a:rPr lang="es-ES" b="1" dirty="0" smtClean="0"/>
              <a:t>Lienzos</a:t>
            </a:r>
            <a:r>
              <a:rPr lang="es-ES" dirty="0" smtClean="0"/>
              <a:t> que vemos en la fotografía, en la que se muestran: al frente, la Virgen de Guadalupe, obra de Juan de Villegas del primer tercio del siglo XVIII y que procede del Virreinato de la Nueva España; a la derecha, San José y el Niño, de la Escuela Andina y también del siglo XVIII; y a la izquierda, el Arcángel San Rafael, una obra del siglo XVII y que procede, junto a la anterior, del Virreinato del Perú.</a:t>
            </a:r>
          </a:p>
          <a:p>
            <a:pPr algn="just"/>
            <a:r>
              <a:rPr lang="es-ES" dirty="0" smtClean="0"/>
              <a:t>			Museo de América-Madrid</a:t>
            </a:r>
            <a:endParaRPr lang="es-E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1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oductos-nuevo-mundo"/>
          <p:cNvPicPr>
            <a:picLocks noChangeAspect="1" noChangeArrowheads="1"/>
          </p:cNvPicPr>
          <p:nvPr/>
        </p:nvPicPr>
        <p:blipFill>
          <a:blip r:embed="rId2" cstate="print"/>
          <a:srcRect/>
          <a:stretch>
            <a:fillRect/>
          </a:stretch>
        </p:blipFill>
        <p:spPr bwMode="auto">
          <a:xfrm>
            <a:off x="1142976" y="214290"/>
            <a:ext cx="6775088" cy="4500594"/>
          </a:xfrm>
          <a:prstGeom prst="rect">
            <a:avLst/>
          </a:prstGeom>
          <a:noFill/>
        </p:spPr>
      </p:pic>
      <p:sp>
        <p:nvSpPr>
          <p:cNvPr id="5" name="4 Rectángulo"/>
          <p:cNvSpPr/>
          <p:nvPr/>
        </p:nvSpPr>
        <p:spPr>
          <a:xfrm>
            <a:off x="714348" y="4714884"/>
            <a:ext cx="7358114" cy="1569660"/>
          </a:xfrm>
          <a:prstGeom prst="rect">
            <a:avLst/>
          </a:prstGeom>
        </p:spPr>
        <p:txBody>
          <a:bodyPr wrap="square">
            <a:spAutoFit/>
          </a:bodyPr>
          <a:lstStyle/>
          <a:p>
            <a:pPr algn="ctr" fontAlgn="base"/>
            <a:r>
              <a:rPr lang="es-ES" sz="2400" b="1" u="sng" cap="all" smtClean="0"/>
              <a:t>PRODUCTOS QUE LLEGARON DEL NUEVO MUNDO</a:t>
            </a:r>
            <a:endParaRPr lang="es-ES" sz="2400" b="1" cap="all" smtClean="0"/>
          </a:p>
          <a:p>
            <a:pPr algn="ctr"/>
            <a:r>
              <a:rPr lang="es-ES" smtClean="0"/>
              <a:t>Con la llegada de los españoles al Nuevo Mundo, muchos productos como el </a:t>
            </a:r>
            <a:r>
              <a:rPr lang="es-ES" b="1" smtClean="0"/>
              <a:t>tomate</a:t>
            </a:r>
            <a:r>
              <a:rPr lang="es-ES" smtClean="0"/>
              <a:t>, el </a:t>
            </a:r>
            <a:r>
              <a:rPr lang="es-ES" b="1" smtClean="0"/>
              <a:t>pimiento</a:t>
            </a:r>
            <a:r>
              <a:rPr lang="es-ES" smtClean="0"/>
              <a:t>, la </a:t>
            </a:r>
            <a:r>
              <a:rPr lang="es-ES" b="1" smtClean="0"/>
              <a:t>calabaza</a:t>
            </a:r>
            <a:r>
              <a:rPr lang="es-ES" smtClean="0"/>
              <a:t>, la </a:t>
            </a:r>
            <a:r>
              <a:rPr lang="es-ES" b="1" smtClean="0"/>
              <a:t>patata</a:t>
            </a:r>
            <a:r>
              <a:rPr lang="es-ES" smtClean="0"/>
              <a:t> o el </a:t>
            </a:r>
            <a:r>
              <a:rPr lang="es-ES" b="1" smtClean="0"/>
              <a:t>tabaco</a:t>
            </a:r>
            <a:r>
              <a:rPr lang="es-ES" smtClean="0"/>
              <a:t> llegaron hasta territorio español. La exposición dedica una vitrina a estos productos y además expone una orden del Santo Oficio sobre el tabaco. </a:t>
            </a:r>
            <a:endParaRPr lang="es-E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1859340"/>
            <a:ext cx="7643866" cy="3139321"/>
          </a:xfrm>
          <a:prstGeom prst="rect">
            <a:avLst/>
          </a:prstGeom>
        </p:spPr>
        <p:txBody>
          <a:bodyPr wrap="square">
            <a:spAutoFit/>
          </a:bodyPr>
          <a:lstStyle/>
          <a:p>
            <a:pPr algn="just"/>
            <a:r>
              <a:rPr lang="es-ES" dirty="0"/>
              <a:t>Hay un retrato de fray Bartolomé de las Casas, que denunció el genocidio de los indios, y un ejemplar de </a:t>
            </a:r>
            <a:r>
              <a:rPr lang="es-ES" dirty="0" smtClean="0"/>
              <a:t>su </a:t>
            </a:r>
            <a:r>
              <a:rPr lang="es-ES" i="1" dirty="0" smtClean="0"/>
              <a:t>Brevísima </a:t>
            </a:r>
            <a:r>
              <a:rPr lang="es-ES" i="1" dirty="0"/>
              <a:t>relación de la destrucción de las Indias</a:t>
            </a:r>
            <a:r>
              <a:rPr lang="es-ES" dirty="0"/>
              <a:t>, junto a un grabado para ilustrar los males de la conquista, como la viruela, y otro, de 1594, que representa a Núñez de Balboa “aperreando a los indios”, dice el título: echándoselos a comer a los perros. La nota </a:t>
            </a:r>
            <a:r>
              <a:rPr lang="es-ES" dirty="0" err="1"/>
              <a:t>explicatoria</a:t>
            </a:r>
            <a:r>
              <a:rPr lang="es-ES" dirty="0"/>
              <a:t> reza: “Versión deformada de las críticas exageradas de fray Bartolomé de </a:t>
            </a:r>
            <a:r>
              <a:rPr lang="es-ES" dirty="0" smtClean="0"/>
              <a:t>las Casas popularizada por </a:t>
            </a:r>
            <a:r>
              <a:rPr lang="es-ES" dirty="0"/>
              <a:t>la </a:t>
            </a:r>
            <a:r>
              <a:rPr lang="es-ES" dirty="0" smtClean="0"/>
              <a:t> Leyenda </a:t>
            </a:r>
            <a:r>
              <a:rPr lang="es-ES" dirty="0"/>
              <a:t>negra”. </a:t>
            </a:r>
            <a:endParaRPr lang="es-ES" dirty="0" smtClean="0"/>
          </a:p>
          <a:p>
            <a:pPr algn="just"/>
            <a:r>
              <a:rPr lang="es-ES" dirty="0" smtClean="0"/>
              <a:t>La </a:t>
            </a:r>
            <a:r>
              <a:rPr lang="es-ES" dirty="0"/>
              <a:t>mala fama de Cortés se despacha en un panel: “Italia, Francia, Holanda, Alemania e Inglaterra fomentaron una campaña en contra del imperio español en la que se incluyó la conquista de América. El éxito de esta campaña fue muy significativo y ha tenido y aún tiene repercusiones a ambos lados del Atlántico”</a:t>
            </a:r>
          </a:p>
        </p:txBody>
      </p:sp>
      <p:sp>
        <p:nvSpPr>
          <p:cNvPr id="3" name="2 Rectángulo"/>
          <p:cNvSpPr/>
          <p:nvPr/>
        </p:nvSpPr>
        <p:spPr>
          <a:xfrm>
            <a:off x="2500298" y="357166"/>
            <a:ext cx="45202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u="sng"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Leyenda Negra</a:t>
            </a:r>
            <a:endParaRPr lang="es-ES" sz="5400" b="1" u="sng"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1000108"/>
            <a:ext cx="8715436" cy="5632311"/>
          </a:xfrm>
          <a:prstGeom prst="rect">
            <a:avLst/>
          </a:prstGeom>
        </p:spPr>
        <p:txBody>
          <a:bodyPr wrap="square">
            <a:spAutoFit/>
          </a:bodyPr>
          <a:lstStyle/>
          <a:p>
            <a:pPr algn="just"/>
            <a:r>
              <a:rPr lang="es-ES" dirty="0" smtClean="0"/>
              <a:t>Hernán Cortés tenía 34 </a:t>
            </a:r>
            <a:r>
              <a:rPr lang="es-ES" dirty="0"/>
              <a:t>años cuando, al frente de 400 soldados de fortuna, llegó en 1519 a Tenochtitlán, la alucinante capital de pirámides y canales del imperio azteca. Ese encuentro cambió la historia del mundo y convirtió al extremeño en el arquetipo </a:t>
            </a:r>
            <a:r>
              <a:rPr lang="es-ES" dirty="0" smtClean="0"/>
              <a:t>del conquistador.</a:t>
            </a:r>
            <a:r>
              <a:rPr lang="es-ES" dirty="0"/>
              <a:t> </a:t>
            </a:r>
            <a:endParaRPr lang="es-ES" dirty="0" smtClean="0"/>
          </a:p>
          <a:p>
            <a:pPr algn="just"/>
            <a:r>
              <a:rPr lang="es-ES" dirty="0" smtClean="0"/>
              <a:t>La financiación</a:t>
            </a:r>
            <a:r>
              <a:rPr lang="es-ES" b="1" dirty="0" smtClean="0"/>
              <a:t> </a:t>
            </a:r>
            <a:r>
              <a:rPr lang="es-ES" b="1" dirty="0"/>
              <a:t>de la expedición era </a:t>
            </a:r>
            <a:r>
              <a:rPr lang="es-ES" b="1" dirty="0" smtClean="0"/>
              <a:t>compartida </a:t>
            </a:r>
            <a:r>
              <a:rPr lang="es-ES" b="1" dirty="0"/>
              <a:t>entre </a:t>
            </a:r>
            <a:r>
              <a:rPr lang="es-ES" b="1" dirty="0" smtClean="0"/>
              <a:t>Diego Velázquez </a:t>
            </a:r>
            <a:r>
              <a:rPr lang="es-ES" b="1" dirty="0"/>
              <a:t>(3 navíos) y Cortés (7 navíos), </a:t>
            </a:r>
            <a:r>
              <a:rPr lang="es-ES" dirty="0"/>
              <a:t>es decir se trataba de una </a:t>
            </a:r>
            <a:r>
              <a:rPr lang="es-ES" b="1" dirty="0"/>
              <a:t>expedición privada</a:t>
            </a:r>
            <a:r>
              <a:rPr lang="es-ES" dirty="0"/>
              <a:t>, organizada por dos socios y bajo la inspección de oficiales reales, pues deberían de acompañar al grupo un tesorero y un «veedor</a:t>
            </a:r>
            <a:r>
              <a:rPr lang="es-ES" dirty="0" smtClean="0"/>
              <a:t>».</a:t>
            </a:r>
            <a:r>
              <a:rPr lang="es-ES" baseline="30000" dirty="0"/>
              <a:t> </a:t>
            </a:r>
            <a:r>
              <a:rPr lang="es-ES" dirty="0" smtClean="0"/>
              <a:t> Digo Velázquez </a:t>
            </a:r>
            <a:r>
              <a:rPr lang="es-ES" dirty="0"/>
              <a:t>había conseguido el título de lugarteniente (sin poder romper el vínculo con el almirante </a:t>
            </a:r>
            <a:r>
              <a:rPr lang="es-ES" dirty="0" smtClean="0"/>
              <a:t>Diego Colón y </a:t>
            </a:r>
            <a:r>
              <a:rPr lang="es-ES" dirty="0" err="1" smtClean="0"/>
              <a:t>Moniz</a:t>
            </a:r>
            <a:r>
              <a:rPr lang="es-ES" dirty="0" smtClean="0"/>
              <a:t> </a:t>
            </a:r>
            <a:r>
              <a:rPr lang="es-ES" dirty="0" err="1" smtClean="0"/>
              <a:t>Perestrello</a:t>
            </a:r>
            <a:r>
              <a:rPr lang="es-ES" dirty="0" smtClean="0"/>
              <a:t>), </a:t>
            </a:r>
            <a:r>
              <a:rPr lang="es-ES" dirty="0"/>
              <a:t>Cortés era el Capitán General, delegado de Velázquez. Este hecho hacía que Cortés pudiese perder su autoridad subdelegada en cualquier momento, ya fuera por orden de la Corona, el almirante </a:t>
            </a:r>
            <a:r>
              <a:rPr lang="es-ES" dirty="0" smtClean="0"/>
              <a:t>Diego Colón </a:t>
            </a:r>
            <a:r>
              <a:rPr lang="es-ES" dirty="0"/>
              <a:t>o </a:t>
            </a:r>
            <a:r>
              <a:rPr lang="es-ES" dirty="0" smtClean="0"/>
              <a:t>Velázquez; </a:t>
            </a:r>
            <a:r>
              <a:rPr lang="es-ES" dirty="0"/>
              <a:t>ante este temor, Cortés planeó crearse otra jurisdicción que le desvinculase del gobernador de la isla y socio en la </a:t>
            </a:r>
            <a:r>
              <a:rPr lang="es-ES" dirty="0" smtClean="0"/>
              <a:t>expedición.</a:t>
            </a:r>
            <a:endParaRPr lang="es-ES" dirty="0"/>
          </a:p>
          <a:p>
            <a:pPr algn="just"/>
            <a:r>
              <a:rPr lang="es-ES" dirty="0"/>
              <a:t>Cortés zarpó de la ciudad de </a:t>
            </a:r>
            <a:r>
              <a:rPr lang="es-ES" dirty="0" smtClean="0"/>
              <a:t>Santiago de Cuba</a:t>
            </a:r>
            <a:r>
              <a:rPr lang="es-ES" dirty="0"/>
              <a:t> </a:t>
            </a:r>
            <a:r>
              <a:rPr lang="es-ES" dirty="0" smtClean="0"/>
              <a:t>el 18 de noviembre de 1518</a:t>
            </a:r>
            <a:r>
              <a:rPr lang="es-ES" dirty="0"/>
              <a:t> para organizarse y abastecerse en el extremo occidental de la </a:t>
            </a:r>
            <a:r>
              <a:rPr lang="es-ES" dirty="0" smtClean="0"/>
              <a:t>Isla Fernandina. Diego </a:t>
            </a:r>
            <a:r>
              <a:rPr lang="es-ES" baseline="30000" dirty="0" smtClean="0"/>
              <a:t> </a:t>
            </a:r>
            <a:r>
              <a:rPr lang="es-ES" dirty="0" smtClean="0"/>
              <a:t>Velázquez </a:t>
            </a:r>
            <a:r>
              <a:rPr lang="es-ES" dirty="0"/>
              <a:t>sospechaba de los planes de Cortés e intentó cancelar la </a:t>
            </a:r>
            <a:r>
              <a:rPr lang="es-ES" dirty="0" smtClean="0"/>
              <a:t>expedición,</a:t>
            </a:r>
            <a:r>
              <a:rPr lang="es-ES" dirty="0"/>
              <a:t> </a:t>
            </a:r>
            <a:r>
              <a:rPr lang="es-ES" dirty="0" smtClean="0"/>
              <a:t>pero, anticipándose, </a:t>
            </a:r>
            <a:r>
              <a:rPr lang="es-ES" dirty="0"/>
              <a:t>la excursión partió de las costas cubanas el </a:t>
            </a:r>
            <a:r>
              <a:rPr lang="es-ES" dirty="0" smtClean="0"/>
              <a:t>10 de febrero de 1519.  </a:t>
            </a:r>
            <a:r>
              <a:rPr lang="es-ES" i="1" dirty="0" smtClean="0"/>
              <a:t>Nueve</a:t>
            </a:r>
            <a:r>
              <a:rPr lang="es-ES" dirty="0" smtClean="0"/>
              <a:t> </a:t>
            </a:r>
            <a:r>
              <a:rPr lang="es-ES" dirty="0"/>
              <a:t>barcos zarparon por la banda sur y 2 </a:t>
            </a:r>
            <a:r>
              <a:rPr lang="es-ES" dirty="0" smtClean="0"/>
              <a:t>por </a:t>
            </a:r>
            <a:r>
              <a:rPr lang="es-ES" dirty="0"/>
              <a:t>la banda norte de las inmediaciones de </a:t>
            </a:r>
            <a:r>
              <a:rPr lang="es-ES" dirty="0" smtClean="0"/>
              <a:t>La Isla de la Habana</a:t>
            </a:r>
            <a:r>
              <a:rPr lang="es-ES" dirty="0"/>
              <a:t> </a:t>
            </a:r>
            <a:r>
              <a:rPr lang="es-ES" dirty="0" smtClean="0"/>
              <a:t>(denominación </a:t>
            </a:r>
            <a:r>
              <a:rPr lang="es-ES" dirty="0"/>
              <a:t>antigua) y del </a:t>
            </a:r>
            <a:r>
              <a:rPr lang="es-ES" dirty="0" smtClean="0"/>
              <a:t>puerto de la Trinidad. La cartografía</a:t>
            </a:r>
            <a:r>
              <a:rPr lang="es-ES" dirty="0"/>
              <a:t> de la zona todavía no era completamente conocida, en la lectura de las cartas puede observarse como Cortés creía que los territorios de </a:t>
            </a:r>
            <a:r>
              <a:rPr lang="es-ES" dirty="0" smtClean="0"/>
              <a:t>la península de Yucatán eran una isla.</a:t>
            </a:r>
            <a:endParaRPr lang="es-ES" dirty="0"/>
          </a:p>
        </p:txBody>
      </p:sp>
      <p:sp>
        <p:nvSpPr>
          <p:cNvPr id="6" name="5 Rectángulo"/>
          <p:cNvSpPr/>
          <p:nvPr/>
        </p:nvSpPr>
        <p:spPr>
          <a:xfrm>
            <a:off x="1071538" y="0"/>
            <a:ext cx="69819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u="sng"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 expedición a México</a:t>
            </a:r>
            <a:endParaRPr lang="es-ES" sz="5400" b="1" u="sng"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8003a6_343cbcf7cf7e4359a8161d716c112b80.jpg_srz_p_400_321_75_22_0.50_1.20_0.00_jpg_srz"/>
          <p:cNvPicPr>
            <a:picLocks noChangeAspect="1" noChangeArrowheads="1"/>
          </p:cNvPicPr>
          <p:nvPr/>
        </p:nvPicPr>
        <p:blipFill>
          <a:blip r:embed="rId2" cstate="print"/>
          <a:srcRect/>
          <a:stretch>
            <a:fillRect/>
          </a:stretch>
        </p:blipFill>
        <p:spPr bwMode="auto">
          <a:xfrm>
            <a:off x="1785918" y="857232"/>
            <a:ext cx="4985080" cy="4000528"/>
          </a:xfrm>
          <a:prstGeom prst="rect">
            <a:avLst/>
          </a:prstGeom>
          <a:noFill/>
        </p:spPr>
      </p:pic>
      <p:sp>
        <p:nvSpPr>
          <p:cNvPr id="5" name="4 CuadroTexto"/>
          <p:cNvSpPr txBox="1"/>
          <p:nvPr/>
        </p:nvSpPr>
        <p:spPr>
          <a:xfrm>
            <a:off x="1071538" y="5715016"/>
            <a:ext cx="6572296" cy="369332"/>
          </a:xfrm>
          <a:prstGeom prst="rect">
            <a:avLst/>
          </a:prstGeom>
          <a:noFill/>
        </p:spPr>
        <p:txBody>
          <a:bodyPr wrap="square" rtlCol="0">
            <a:spAutoFit/>
          </a:bodyPr>
          <a:lstStyle/>
          <a:p>
            <a:pPr algn="ctr"/>
            <a:r>
              <a:rPr lang="es-ES" smtClean="0"/>
              <a:t>Empleo de perros alanos contra los indígneas.</a:t>
            </a:r>
            <a:endParaRPr lang="es-ES"/>
          </a:p>
        </p:txBody>
      </p:sp>
      <p:sp>
        <p:nvSpPr>
          <p:cNvPr id="6" name="5 CuadroTexto"/>
          <p:cNvSpPr txBox="1"/>
          <p:nvPr/>
        </p:nvSpPr>
        <p:spPr>
          <a:xfrm flipH="1">
            <a:off x="928661" y="5000636"/>
            <a:ext cx="7143799" cy="461665"/>
          </a:xfrm>
          <a:prstGeom prst="rect">
            <a:avLst/>
          </a:prstGeom>
          <a:noFill/>
        </p:spPr>
        <p:txBody>
          <a:bodyPr wrap="square" rtlCol="0">
            <a:spAutoFit/>
          </a:bodyPr>
          <a:lstStyle/>
          <a:p>
            <a:r>
              <a:rPr lang="es-ES" sz="2400" dirty="0" smtClean="0"/>
              <a:t>De la Leyenda Negra sobre Vasco Núñez de Balboa</a:t>
            </a:r>
            <a:endParaRPr lang="es-ES" sz="24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Bartolomé de las Casas"/>
          <p:cNvPicPr>
            <a:picLocks noChangeAspect="1" noChangeArrowheads="1"/>
          </p:cNvPicPr>
          <p:nvPr/>
        </p:nvPicPr>
        <p:blipFill>
          <a:blip r:embed="rId2" cstate="print"/>
          <a:srcRect/>
          <a:stretch>
            <a:fillRect/>
          </a:stretch>
        </p:blipFill>
        <p:spPr bwMode="auto">
          <a:xfrm>
            <a:off x="428596" y="357166"/>
            <a:ext cx="3360565" cy="4357450"/>
          </a:xfrm>
          <a:prstGeom prst="rect">
            <a:avLst/>
          </a:prstGeom>
          <a:noFill/>
        </p:spPr>
      </p:pic>
      <p:sp>
        <p:nvSpPr>
          <p:cNvPr id="6" name="5 CuadroTexto"/>
          <p:cNvSpPr txBox="1"/>
          <p:nvPr/>
        </p:nvSpPr>
        <p:spPr>
          <a:xfrm>
            <a:off x="214282" y="4857760"/>
            <a:ext cx="3732817" cy="1569660"/>
          </a:xfrm>
          <a:prstGeom prst="rect">
            <a:avLst/>
          </a:prstGeom>
          <a:noFill/>
        </p:spPr>
        <p:txBody>
          <a:bodyPr wrap="none" rtlCol="0">
            <a:spAutoFit/>
          </a:bodyPr>
          <a:lstStyle/>
          <a:p>
            <a:pPr algn="ctr"/>
            <a:r>
              <a:rPr lang="es-ES" sz="2400" b="1" smtClean="0"/>
              <a:t>Fray Bartolomé de las Casas</a:t>
            </a:r>
          </a:p>
          <a:p>
            <a:pPr algn="ctr"/>
            <a:r>
              <a:rPr lang="es-ES" sz="2400" b="1" smtClean="0"/>
              <a:t>1474-1566</a:t>
            </a:r>
          </a:p>
          <a:p>
            <a:endParaRPr lang="es-ES" sz="2400" b="1" smtClean="0"/>
          </a:p>
          <a:p>
            <a:endParaRPr lang="es-ES" sz="2400" b="1"/>
          </a:p>
        </p:txBody>
      </p:sp>
      <p:sp>
        <p:nvSpPr>
          <p:cNvPr id="7" name="6 Rectángulo"/>
          <p:cNvSpPr/>
          <p:nvPr/>
        </p:nvSpPr>
        <p:spPr>
          <a:xfrm>
            <a:off x="4714876" y="5103674"/>
            <a:ext cx="3929090" cy="1754326"/>
          </a:xfrm>
          <a:prstGeom prst="rect">
            <a:avLst/>
          </a:prstGeom>
        </p:spPr>
        <p:txBody>
          <a:bodyPr wrap="square">
            <a:spAutoFit/>
          </a:bodyPr>
          <a:lstStyle/>
          <a:p>
            <a:pPr algn="ctr"/>
            <a:r>
              <a:rPr lang="es-ES" smtClean="0"/>
              <a:t>«Procurador o protector universal de todos los indios de las Indias».</a:t>
            </a:r>
          </a:p>
          <a:p>
            <a:pPr algn="ctr"/>
            <a:r>
              <a:rPr lang="es-ES" smtClean="0"/>
              <a:t> Obispo de Chiapas, en el virreinato de Nueva España. Además fue escritor y el principal apologista de los derechos de los índígenas.</a:t>
            </a:r>
            <a:endParaRPr lang="es-ES"/>
          </a:p>
        </p:txBody>
      </p:sp>
      <p:sp>
        <p:nvSpPr>
          <p:cNvPr id="8" name="7 CuadroTexto"/>
          <p:cNvSpPr txBox="1"/>
          <p:nvPr/>
        </p:nvSpPr>
        <p:spPr>
          <a:xfrm>
            <a:off x="428596" y="5657671"/>
            <a:ext cx="3243004" cy="1200329"/>
          </a:xfrm>
          <a:prstGeom prst="rect">
            <a:avLst/>
          </a:prstGeom>
          <a:noFill/>
        </p:spPr>
        <p:txBody>
          <a:bodyPr wrap="none" rtlCol="0">
            <a:spAutoFit/>
          </a:bodyPr>
          <a:lstStyle/>
          <a:p>
            <a:pPr algn="ctr"/>
            <a:r>
              <a:rPr lang="es-ES" smtClean="0"/>
              <a:t>Óleo sobre lienzo</a:t>
            </a:r>
          </a:p>
          <a:p>
            <a:pPr algn="ctr"/>
            <a:r>
              <a:rPr lang="es-ES" smtClean="0"/>
              <a:t>Virgilio Mattoni  de la Fuente</a:t>
            </a:r>
          </a:p>
          <a:p>
            <a:pPr algn="ctr"/>
            <a:r>
              <a:rPr lang="es-ES" smtClean="0"/>
              <a:t>1886</a:t>
            </a:r>
          </a:p>
          <a:p>
            <a:pPr algn="ctr"/>
            <a:r>
              <a:rPr lang="es-ES" smtClean="0"/>
              <a:t>Archivo General de Indias-Sevilla</a:t>
            </a:r>
            <a:endParaRPr lang="es-ES"/>
          </a:p>
        </p:txBody>
      </p:sp>
      <p:pic>
        <p:nvPicPr>
          <p:cNvPr id="31749" name="Picture 5" descr="C:\Nueva carpeta\Documents\$_57 (1).JPG"/>
          <p:cNvPicPr>
            <a:picLocks noChangeAspect="1" noChangeArrowheads="1"/>
          </p:cNvPicPr>
          <p:nvPr/>
        </p:nvPicPr>
        <p:blipFill>
          <a:blip r:embed="rId3" cstate="print"/>
          <a:srcRect/>
          <a:stretch>
            <a:fillRect/>
          </a:stretch>
        </p:blipFill>
        <p:spPr bwMode="auto">
          <a:xfrm>
            <a:off x="5143504" y="357166"/>
            <a:ext cx="3012636" cy="435003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12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4572008"/>
            <a:ext cx="6500858" cy="2585323"/>
          </a:xfrm>
          <a:prstGeom prst="rect">
            <a:avLst/>
          </a:prstGeom>
          <a:noFill/>
        </p:spPr>
        <p:txBody>
          <a:bodyPr wrap="square" rtlCol="0">
            <a:spAutoFit/>
          </a:bodyPr>
          <a:lstStyle/>
          <a:p>
            <a:pPr algn="ctr"/>
            <a:r>
              <a:rPr lang="es-ES" b="1" smtClean="0"/>
              <a:t>Retrato ecuestre del Virrey Bernardo de Gálvez</a:t>
            </a:r>
          </a:p>
          <a:p>
            <a:pPr algn="ctr"/>
            <a:r>
              <a:rPr lang="es-ES" smtClean="0"/>
              <a:t>Óleo y esgrafiado sobre tela.</a:t>
            </a:r>
          </a:p>
          <a:p>
            <a:pPr algn="ctr"/>
            <a:r>
              <a:rPr lang="es-ES" smtClean="0"/>
              <a:t>Museo Nacional de Historia de Mexico</a:t>
            </a:r>
          </a:p>
          <a:p>
            <a:pPr algn="ctr"/>
            <a:r>
              <a:rPr lang="es-ES" smtClean="0"/>
              <a:t>Por la recuperación de la Florida Occidental fue recompensado con los grados de mariscal de campo y teniente general-gobernador del territorio conquistado. El rey Carlos III le concedió el título de conde de Gálvez, y le permitió incluir en sus armas el lema: Yo solo, en reconocimiento por la toma de Pensacola. </a:t>
            </a:r>
            <a:br>
              <a:rPr lang="es-ES" smtClean="0"/>
            </a:br>
            <a:endParaRPr lang="es-ES"/>
          </a:p>
        </p:txBody>
      </p:sp>
      <p:pic>
        <p:nvPicPr>
          <p:cNvPr id="151554" name="Picture 2" descr="https://pinake.files.wordpress.com/2013/03/conde_de_galvez-otro-cuadro.jpg"/>
          <p:cNvPicPr>
            <a:picLocks noChangeAspect="1" noChangeArrowheads="1"/>
          </p:cNvPicPr>
          <p:nvPr/>
        </p:nvPicPr>
        <p:blipFill>
          <a:blip r:embed="rId2" cstate="print"/>
          <a:srcRect/>
          <a:stretch>
            <a:fillRect/>
          </a:stretch>
        </p:blipFill>
        <p:spPr bwMode="auto">
          <a:xfrm>
            <a:off x="0" y="0"/>
            <a:ext cx="4262456" cy="4603453"/>
          </a:xfrm>
          <a:prstGeom prst="rect">
            <a:avLst/>
          </a:prstGeom>
          <a:noFill/>
        </p:spPr>
      </p:pic>
      <p:pic>
        <p:nvPicPr>
          <p:cNvPr id="151556" name="Picture 4" descr="http://imagizer.imageshack.us/v2/800x600q90/904/t8udp1.jpg"/>
          <p:cNvPicPr>
            <a:picLocks noChangeAspect="1" noChangeArrowheads="1"/>
          </p:cNvPicPr>
          <p:nvPr/>
        </p:nvPicPr>
        <p:blipFill>
          <a:blip r:embed="rId3" cstate="print"/>
          <a:srcRect/>
          <a:stretch>
            <a:fillRect/>
          </a:stretch>
        </p:blipFill>
        <p:spPr bwMode="auto">
          <a:xfrm>
            <a:off x="5715008" y="214290"/>
            <a:ext cx="2857500" cy="3676651"/>
          </a:xfrm>
          <a:prstGeom prst="rect">
            <a:avLst/>
          </a:prstGeom>
          <a:noFill/>
        </p:spPr>
      </p:pic>
      <p:sp>
        <p:nvSpPr>
          <p:cNvPr id="9" name="8 CuadroTexto"/>
          <p:cNvSpPr txBox="1"/>
          <p:nvPr/>
        </p:nvSpPr>
        <p:spPr>
          <a:xfrm>
            <a:off x="6286512" y="3929066"/>
            <a:ext cx="2467150" cy="738664"/>
          </a:xfrm>
          <a:prstGeom prst="rect">
            <a:avLst/>
          </a:prstGeom>
          <a:noFill/>
        </p:spPr>
        <p:txBody>
          <a:bodyPr wrap="none" rtlCol="0">
            <a:spAutoFit/>
          </a:bodyPr>
          <a:lstStyle/>
          <a:p>
            <a:pPr algn="ctr"/>
            <a:r>
              <a:rPr lang="es-ES" sz="2400" b="1" smtClean="0"/>
              <a:t>Conde Gálvez</a:t>
            </a:r>
          </a:p>
          <a:p>
            <a:pPr algn="ctr"/>
            <a:r>
              <a:rPr lang="es-ES" smtClean="0"/>
              <a:t>Óleo de Salvador Maella</a:t>
            </a:r>
            <a:endParaRPr lang="es-E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3.bp.blogspot.com/_bbH1iaZCS_k/TJrRXJUOUCI/AAAAAAAAABg/PVQzERitjCI/s320/aztecas.jpg"/>
          <p:cNvPicPr>
            <a:picLocks noGrp="1" noChangeAspect="1" noChangeArrowheads="1"/>
          </p:cNvPicPr>
          <p:nvPr>
            <p:ph idx="1"/>
          </p:nvPr>
        </p:nvPicPr>
        <p:blipFill>
          <a:blip r:embed="rId2" cstate="print"/>
          <a:srcRect/>
          <a:stretch>
            <a:fillRect/>
          </a:stretch>
        </p:blipFill>
        <p:spPr bwMode="auto">
          <a:xfrm>
            <a:off x="428596" y="500042"/>
            <a:ext cx="4483516" cy="5715040"/>
          </a:xfrm>
          <a:prstGeom prst="rect">
            <a:avLst/>
          </a:prstGeom>
          <a:noFill/>
        </p:spPr>
      </p:pic>
      <p:sp>
        <p:nvSpPr>
          <p:cNvPr id="5" name="4 Rectángulo"/>
          <p:cNvSpPr/>
          <p:nvPr/>
        </p:nvSpPr>
        <p:spPr>
          <a:xfrm>
            <a:off x="5143504" y="214290"/>
            <a:ext cx="3786214" cy="6463308"/>
          </a:xfrm>
          <a:prstGeom prst="rect">
            <a:avLst/>
          </a:prstGeom>
        </p:spPr>
        <p:txBody>
          <a:bodyPr wrap="square">
            <a:spAutoFit/>
          </a:bodyPr>
          <a:lstStyle/>
          <a:p>
            <a:pPr algn="ctr"/>
            <a:r>
              <a:rPr lang="es-ES" dirty="0" smtClean="0"/>
              <a:t>Los aztecas hablaban una lengua llamada </a:t>
            </a:r>
            <a:r>
              <a:rPr lang="es-ES" i="1" dirty="0" smtClean="0"/>
              <a:t>náhuatl.</a:t>
            </a:r>
            <a:r>
              <a:rPr lang="es-ES" dirty="0" smtClean="0"/>
              <a:t> La escritura mezclaba pictogramas, ideogramas y signos fonéticos. En sus escritos queda reflejada su propia historia, geografía, economía, religión, etc. </a:t>
            </a:r>
            <a:br>
              <a:rPr lang="es-ES" dirty="0" smtClean="0"/>
            </a:br>
            <a:r>
              <a:rPr lang="es-ES" dirty="0" smtClean="0"/>
              <a:t>Algunos códices han perdurado a lo largo del tiempo como es el caso del </a:t>
            </a:r>
            <a:r>
              <a:rPr lang="es-ES" i="1" dirty="0" smtClean="0"/>
              <a:t>Códice Borbónico</a:t>
            </a:r>
            <a:r>
              <a:rPr lang="es-ES" dirty="0" smtClean="0"/>
              <a:t>. Se trata de un libro-calendario con dos partes, la primera un libro de los destinos, llamado </a:t>
            </a:r>
            <a:r>
              <a:rPr lang="es-ES" i="1" dirty="0" err="1" smtClean="0"/>
              <a:t>tonalamalt</a:t>
            </a:r>
            <a:r>
              <a:rPr lang="es-ES" i="1" dirty="0" smtClean="0"/>
              <a:t> </a:t>
            </a:r>
            <a:r>
              <a:rPr lang="es-ES" dirty="0" smtClean="0"/>
              <a:t>y la segunda las fiestas de los meses, </a:t>
            </a:r>
            <a:r>
              <a:rPr lang="es-ES" i="1" dirty="0" err="1" smtClean="0"/>
              <a:t>xiuhpohualli</a:t>
            </a:r>
            <a:r>
              <a:rPr lang="es-ES" i="1" dirty="0" smtClean="0"/>
              <a:t>.</a:t>
            </a:r>
            <a:r>
              <a:rPr lang="es-ES" dirty="0" smtClean="0"/>
              <a:t/>
            </a:r>
            <a:br>
              <a:rPr lang="es-ES" dirty="0" smtClean="0"/>
            </a:br>
            <a:r>
              <a:rPr lang="es-ES" dirty="0" smtClean="0"/>
              <a:t>En la </a:t>
            </a:r>
            <a:r>
              <a:rPr lang="es-ES" b="1" dirty="0" smtClean="0"/>
              <a:t>sociedad azteca</a:t>
            </a:r>
            <a:r>
              <a:rPr lang="es-ES" dirty="0" smtClean="0"/>
              <a:t>, el emperador tenía poder ilimitado, que abarcaba todas las cosas y todas las personas. Junto a él, los guerreros y sacerdotes formaban el grupo social de mayor poder. </a:t>
            </a:r>
          </a:p>
          <a:p>
            <a:pPr algn="ctr"/>
            <a:r>
              <a:rPr lang="es-ES" dirty="0" smtClean="0"/>
              <a:t>Los guerreros eran el principal apoyo del emperador y permitió la creación de un imperio muy poderoso pero aislado políticamente. </a:t>
            </a:r>
            <a:endParaRPr lang="es-E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ernán Cortés-Exposición en Canal -Madrid.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25.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500438"/>
            <a:ext cx="8715404" cy="3357562"/>
          </a:xfrm>
        </p:spPr>
        <p:txBody>
          <a:bodyPr>
            <a:normAutofit fontScale="25000" lnSpcReduction="20000"/>
          </a:bodyPr>
          <a:lstStyle/>
          <a:p>
            <a:pPr algn="just">
              <a:buNone/>
            </a:pPr>
            <a:r>
              <a:rPr lang="es-ES" sz="2000" dirty="0" smtClean="0"/>
              <a:t>	</a:t>
            </a:r>
            <a:r>
              <a:rPr lang="es-ES" sz="8000" dirty="0" smtClean="0"/>
              <a:t>Libros prohibidos, utensilios para preparar y tomar el afrodisíaco chocolate, recipientes para bebidas embriagantes, y un conjunto de pinturas al óleo que dan cuenta del bien y el mal, algunas que verá el público por única ocasión y otras que por primera vez saldrán de sus recintos, serán reunidas en el </a:t>
            </a:r>
            <a:r>
              <a:rPr lang="es-ES" sz="8000" b="1" dirty="0" smtClean="0"/>
              <a:t>Museo Nacional del Virreinato (MNV) </a:t>
            </a:r>
            <a:r>
              <a:rPr lang="es-ES" sz="8000" dirty="0" smtClean="0"/>
              <a:t>para despertar la fascinación del visitante por El pecado y las tentaciones en la </a:t>
            </a:r>
            <a:r>
              <a:rPr lang="es-ES" sz="8000" b="1" dirty="0" smtClean="0"/>
              <a:t>Nueva España.</a:t>
            </a:r>
            <a:r>
              <a:rPr lang="es-ES" sz="8000" dirty="0" smtClean="0"/>
              <a:t> </a:t>
            </a:r>
          </a:p>
          <a:p>
            <a:pPr algn="just">
              <a:buNone/>
            </a:pPr>
            <a:r>
              <a:rPr lang="es-ES" sz="8000" dirty="0" smtClean="0"/>
              <a:t>	“</a:t>
            </a:r>
            <a:r>
              <a:rPr lang="es-ES" sz="8000" b="1" dirty="0" smtClean="0"/>
              <a:t>El pecado y las tentaciones en la Nueva España</a:t>
            </a:r>
            <a:r>
              <a:rPr lang="es-ES" sz="8000" dirty="0" smtClean="0"/>
              <a:t>” reúne además catecismos, confesionarios y libros expurgados durante la Colonia que custodian las bibliotecas “Elías Amador”, de Zacatecas, y la Nacional de Antropología e Historia. Además sobresalen piezas como el escudo del Tribunal del Santo Oficio de la Inquisición, elaborado en óleo sobre tela en el siglo XVIII, y una réplica en fibra de vidrio de la monumental pila bautismal del Ex Convento de Zinacantepec, una de las más grandes que existe en México.</a:t>
            </a:r>
          </a:p>
          <a:p>
            <a:pPr algn="just">
              <a:buNone/>
            </a:pPr>
            <a:r>
              <a:rPr lang="es-ES" sz="8000" dirty="0" smtClean="0"/>
              <a:t> </a:t>
            </a:r>
            <a:r>
              <a:rPr lang="es-ES" sz="8000" b="1" dirty="0" smtClean="0"/>
              <a:t/>
            </a:r>
            <a:br>
              <a:rPr lang="es-ES" sz="8000" b="1" dirty="0" smtClean="0"/>
            </a:br>
            <a:endParaRPr lang="es-ES" sz="8000" b="1" dirty="0"/>
          </a:p>
        </p:txBody>
      </p:sp>
      <p:pic>
        <p:nvPicPr>
          <p:cNvPr id="145410" name="Picture 2" descr="http://rcmultimedios.mx/pictures/2012/02/pecado-y-tentaciones_27357_m.jpg"/>
          <p:cNvPicPr>
            <a:picLocks noChangeAspect="1" noChangeArrowheads="1"/>
          </p:cNvPicPr>
          <p:nvPr/>
        </p:nvPicPr>
        <p:blipFill>
          <a:blip r:embed="rId2" cstate="print"/>
          <a:srcRect/>
          <a:stretch>
            <a:fillRect/>
          </a:stretch>
        </p:blipFill>
        <p:spPr bwMode="auto">
          <a:xfrm>
            <a:off x="2357422" y="142852"/>
            <a:ext cx="4357718" cy="326829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useo de América, Maqueta de la Catedral de México"/>
          <p:cNvPicPr>
            <a:picLocks noGrp="1" noChangeAspect="1" noChangeArrowheads="1"/>
          </p:cNvPicPr>
          <p:nvPr>
            <p:ph idx="1"/>
          </p:nvPr>
        </p:nvPicPr>
        <p:blipFill>
          <a:blip r:embed="rId2" cstate="print"/>
          <a:srcRect/>
          <a:stretch>
            <a:fillRect/>
          </a:stretch>
        </p:blipFill>
        <p:spPr bwMode="auto">
          <a:xfrm>
            <a:off x="928662" y="214290"/>
            <a:ext cx="7210196" cy="4788020"/>
          </a:xfrm>
          <a:prstGeom prst="rect">
            <a:avLst/>
          </a:prstGeom>
          <a:noFill/>
        </p:spPr>
      </p:pic>
      <p:sp>
        <p:nvSpPr>
          <p:cNvPr id="5" name="4 CuadroTexto"/>
          <p:cNvSpPr txBox="1"/>
          <p:nvPr/>
        </p:nvSpPr>
        <p:spPr>
          <a:xfrm>
            <a:off x="785786" y="5072074"/>
            <a:ext cx="7858180" cy="1754326"/>
          </a:xfrm>
          <a:prstGeom prst="rect">
            <a:avLst/>
          </a:prstGeom>
          <a:noFill/>
        </p:spPr>
        <p:txBody>
          <a:bodyPr wrap="square" rtlCol="0">
            <a:spAutoFit/>
          </a:bodyPr>
          <a:lstStyle/>
          <a:p>
            <a:pPr algn="ctr"/>
            <a:r>
              <a:rPr lang="es-ES" b="1" dirty="0" smtClean="0"/>
              <a:t>Maqueta de la catedral en Ciudad de México</a:t>
            </a:r>
          </a:p>
          <a:p>
            <a:pPr algn="ctr"/>
            <a:r>
              <a:rPr lang="es-ES" dirty="0" smtClean="0"/>
              <a:t>Es una </a:t>
            </a:r>
            <a:r>
              <a:rPr lang="es-ES" dirty="0" err="1" smtClean="0"/>
              <a:t>extraordinara</a:t>
            </a:r>
            <a:r>
              <a:rPr lang="es-ES" dirty="0" smtClean="0"/>
              <a:t> maqueta, que dispone de un dispositivo que hace bajar la fachada para que se pueda ver el interior de la larga nave de la catedral, que al estar edificada sobre terrenos de la laguna, tiene una estructura  más  en planta que en altura.</a:t>
            </a:r>
          </a:p>
          <a:p>
            <a:pPr algn="ctr"/>
            <a:r>
              <a:rPr lang="es-ES" dirty="0" smtClean="0"/>
              <a:t>Museo de América - Madrid</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grau.es/wp-content/uploads/2012/12/6.2.jpg"/>
          <p:cNvPicPr>
            <a:picLocks noGrp="1" noChangeAspect="1" noChangeArrowheads="1"/>
          </p:cNvPicPr>
          <p:nvPr>
            <p:ph idx="1"/>
          </p:nvPr>
        </p:nvPicPr>
        <p:blipFill>
          <a:blip r:embed="rId3" cstate="print"/>
          <a:srcRect/>
          <a:stretch>
            <a:fillRect/>
          </a:stretch>
        </p:blipFill>
        <p:spPr bwMode="auto">
          <a:xfrm>
            <a:off x="1571604" y="214290"/>
            <a:ext cx="5706922" cy="3536684"/>
          </a:xfrm>
          <a:prstGeom prst="rect">
            <a:avLst/>
          </a:prstGeom>
          <a:noFill/>
        </p:spPr>
      </p:pic>
      <p:sp>
        <p:nvSpPr>
          <p:cNvPr id="5" name="4 Rectángulo"/>
          <p:cNvSpPr/>
          <p:nvPr/>
        </p:nvSpPr>
        <p:spPr>
          <a:xfrm>
            <a:off x="2285984" y="3714752"/>
            <a:ext cx="4279890" cy="461665"/>
          </a:xfrm>
          <a:prstGeom prst="rect">
            <a:avLst/>
          </a:prstGeom>
        </p:spPr>
        <p:txBody>
          <a:bodyPr wrap="none">
            <a:spAutoFit/>
          </a:bodyPr>
          <a:lstStyle/>
          <a:p>
            <a:r>
              <a:rPr lang="es-ES" sz="2400" b="1" smtClean="0"/>
              <a:t>Catedral de la Ciudad de México</a:t>
            </a:r>
            <a:endParaRPr lang="es-ES" sz="2400"/>
          </a:p>
        </p:txBody>
      </p:sp>
      <p:sp>
        <p:nvSpPr>
          <p:cNvPr id="6" name="5 Rectángulo"/>
          <p:cNvSpPr/>
          <p:nvPr/>
        </p:nvSpPr>
        <p:spPr>
          <a:xfrm>
            <a:off x="500034" y="4272677"/>
            <a:ext cx="8215370" cy="2585323"/>
          </a:xfrm>
          <a:prstGeom prst="rect">
            <a:avLst/>
          </a:prstGeom>
        </p:spPr>
        <p:txBody>
          <a:bodyPr wrap="square">
            <a:spAutoFit/>
          </a:bodyPr>
          <a:lstStyle/>
          <a:p>
            <a:pPr algn="just"/>
            <a:r>
              <a:rPr lang="es-ES" dirty="0" smtClean="0"/>
              <a:t>El templo comenzó a construirse en el año 1573 siguiendo el proyecto del arquitecto Claudio de Arciniega, si bien fue modificada posteriormente. Para levantarla, hubo que salvar los problemas de su cimentación, pues se ubicaba sobre el terreno pantanoso de una laguna. Esto se resolvió construyendo un soporte con cientos de estacas de madera de cedro. En 1667, fue inaugurado su interior, siendo las fachadas terminadas en 1689. Más adelante, sería edificada la Capilla del Sagrario, la cual se uniría al resto del templo de forma que ambos quedaran comunicados y haciendo de la Catedral una construcción de enormes dimensiones. Finalmente, fue terminada en 1817, teniendo notables influencias de las catedrales de Sevilla y Jaén.</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3.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30.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nisterio de Cultura"/>
          <p:cNvPicPr>
            <a:picLocks noGrp="1" noChangeAspect="1" noChangeArrowheads="1"/>
          </p:cNvPicPr>
          <p:nvPr>
            <p:ph idx="1"/>
          </p:nvPr>
        </p:nvPicPr>
        <p:blipFill>
          <a:blip r:embed="rId2" cstate="print"/>
          <a:srcRect/>
          <a:stretch>
            <a:fillRect/>
          </a:stretch>
        </p:blipFill>
        <p:spPr bwMode="auto">
          <a:xfrm>
            <a:off x="2285984" y="214290"/>
            <a:ext cx="4572032" cy="4572032"/>
          </a:xfrm>
          <a:prstGeom prst="rect">
            <a:avLst/>
          </a:prstGeom>
          <a:noFill/>
        </p:spPr>
      </p:pic>
      <p:sp>
        <p:nvSpPr>
          <p:cNvPr id="5" name="4 Rectángulo"/>
          <p:cNvSpPr/>
          <p:nvPr/>
        </p:nvSpPr>
        <p:spPr>
          <a:xfrm>
            <a:off x="642910" y="5286388"/>
            <a:ext cx="7786742" cy="1477328"/>
          </a:xfrm>
          <a:prstGeom prst="rect">
            <a:avLst/>
          </a:prstGeom>
        </p:spPr>
        <p:txBody>
          <a:bodyPr wrap="square">
            <a:spAutoFit/>
          </a:bodyPr>
          <a:lstStyle/>
          <a:p>
            <a:pPr algn="ctr" fontAlgn="base"/>
            <a:r>
              <a:rPr lang="es-ES" b="1" u="sng" cap="all" smtClean="0"/>
              <a:t>LIENZO  DE ESPAÑOL E INDIA y su hijo  MESTIZO</a:t>
            </a:r>
            <a:endParaRPr lang="es-ES" cap="all" smtClean="0"/>
          </a:p>
          <a:p>
            <a:pPr algn="ctr"/>
            <a:r>
              <a:rPr lang="es-ES" smtClean="0"/>
              <a:t>La última parte de esta exposición está dedicada al ‘Virreinato de Nueva España. 1535-1821’ y en ella se exponen una serie de lienzos entre los que destaca este óleo atribuido a José de Ibarra que atestigua el mestizaje cultural que se vivió en el Nuevo Mundo con la llegada de los españoles. </a:t>
            </a:r>
            <a:endParaRPr lang="es-E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upload.wikimedia.org/wikipedia/commons/thumb/4/4c/Monumento_al_Mestizaje.jpg/800px-Monumento_al_Mestizaje.jpg"/>
          <p:cNvPicPr>
            <a:picLocks noChangeAspect="1" noChangeArrowheads="1"/>
          </p:cNvPicPr>
          <p:nvPr/>
        </p:nvPicPr>
        <p:blipFill>
          <a:blip r:embed="rId2" cstate="print"/>
          <a:srcRect/>
          <a:stretch>
            <a:fillRect/>
          </a:stretch>
        </p:blipFill>
        <p:spPr bwMode="auto">
          <a:xfrm>
            <a:off x="1357290" y="428604"/>
            <a:ext cx="6191240" cy="4643430"/>
          </a:xfrm>
          <a:prstGeom prst="rect">
            <a:avLst/>
          </a:prstGeom>
          <a:noFill/>
        </p:spPr>
      </p:pic>
      <p:sp>
        <p:nvSpPr>
          <p:cNvPr id="3" name="2 Rectángulo"/>
          <p:cNvSpPr/>
          <p:nvPr/>
        </p:nvSpPr>
        <p:spPr>
          <a:xfrm>
            <a:off x="1571604" y="5143512"/>
            <a:ext cx="6286544" cy="1292662"/>
          </a:xfrm>
          <a:prstGeom prst="rect">
            <a:avLst/>
          </a:prstGeom>
        </p:spPr>
        <p:txBody>
          <a:bodyPr wrap="square">
            <a:spAutoFit/>
          </a:bodyPr>
          <a:lstStyle/>
          <a:p>
            <a:pPr algn="ctr"/>
            <a:r>
              <a:rPr lang="es-ES" sz="2400" b="1" smtClean="0"/>
              <a:t>Monumento al Mestizaje</a:t>
            </a:r>
          </a:p>
          <a:p>
            <a:pPr algn="ctr"/>
            <a:r>
              <a:rPr lang="es-ES" smtClean="0"/>
              <a:t>Obra de Julián Martínez y M. Maldonado (1982). Representa a Hernán Cortés, La Malinche (Malintzin, o Malinalli, o Doña Marina) y su hijo, Martín Cortés.</a:t>
            </a:r>
            <a:endParaRPr lang="es-E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upload.wikimedia.org/wikipedia/commons/thumb/5/5f/Baja_peninsula_%28mexico%29_250m.jpg/220px-Baja_peninsula_%28mexico%29_250m.jpg"/>
          <p:cNvPicPr>
            <a:picLocks noGrp="1" noChangeAspect="1" noChangeArrowheads="1"/>
          </p:cNvPicPr>
          <p:nvPr>
            <p:ph idx="1"/>
          </p:nvPr>
        </p:nvPicPr>
        <p:blipFill>
          <a:blip r:embed="rId2" cstate="print"/>
          <a:srcRect/>
          <a:stretch>
            <a:fillRect/>
          </a:stretch>
        </p:blipFill>
        <p:spPr bwMode="auto">
          <a:xfrm>
            <a:off x="571472" y="500042"/>
            <a:ext cx="4291156" cy="5715040"/>
          </a:xfrm>
          <a:prstGeom prst="rect">
            <a:avLst/>
          </a:prstGeom>
          <a:noFill/>
        </p:spPr>
      </p:pic>
      <p:sp>
        <p:nvSpPr>
          <p:cNvPr id="5" name="4 Rectángulo"/>
          <p:cNvSpPr/>
          <p:nvPr/>
        </p:nvSpPr>
        <p:spPr>
          <a:xfrm>
            <a:off x="5500694" y="3857628"/>
            <a:ext cx="3071834" cy="923330"/>
          </a:xfrm>
          <a:prstGeom prst="rect">
            <a:avLst/>
          </a:prstGeom>
        </p:spPr>
        <p:txBody>
          <a:bodyPr wrap="square">
            <a:spAutoFit/>
          </a:bodyPr>
          <a:lstStyle/>
          <a:p>
            <a:pPr algn="ctr"/>
            <a:r>
              <a:rPr lang="es-ES" dirty="0" smtClean="0"/>
              <a:t>Península de Baja California y el Mar de Cortés o Golfo de California (NASA).</a:t>
            </a:r>
            <a:endParaRPr lang="es-E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quisicion-Tabaco"/>
          <p:cNvPicPr>
            <a:picLocks noGrp="1" noChangeAspect="1" noChangeArrowheads="1"/>
          </p:cNvPicPr>
          <p:nvPr>
            <p:ph idx="1"/>
          </p:nvPr>
        </p:nvPicPr>
        <p:blipFill>
          <a:blip r:embed="rId2" cstate="print"/>
          <a:srcRect/>
          <a:stretch>
            <a:fillRect/>
          </a:stretch>
        </p:blipFill>
        <p:spPr bwMode="auto">
          <a:xfrm>
            <a:off x="-1" y="0"/>
            <a:ext cx="4555729" cy="6858000"/>
          </a:xfrm>
          <a:prstGeom prst="rect">
            <a:avLst/>
          </a:prstGeom>
          <a:noFill/>
        </p:spPr>
      </p:pic>
      <p:sp>
        <p:nvSpPr>
          <p:cNvPr id="5" name="4 CuadroTexto"/>
          <p:cNvSpPr txBox="1"/>
          <p:nvPr/>
        </p:nvSpPr>
        <p:spPr>
          <a:xfrm>
            <a:off x="4500562" y="4429132"/>
            <a:ext cx="4410182" cy="1384995"/>
          </a:xfrm>
          <a:prstGeom prst="rect">
            <a:avLst/>
          </a:prstGeom>
          <a:noFill/>
        </p:spPr>
        <p:txBody>
          <a:bodyPr wrap="none" rtlCol="0">
            <a:spAutoFit/>
          </a:bodyPr>
          <a:lstStyle/>
          <a:p>
            <a:pPr algn="ctr"/>
            <a:r>
              <a:rPr lang="es-ES" sz="2800" b="1" dirty="0" smtClean="0"/>
              <a:t>Prohibición de fumar tabaco</a:t>
            </a:r>
          </a:p>
          <a:p>
            <a:pPr algn="ctr"/>
            <a:r>
              <a:rPr lang="es-ES" sz="2800" dirty="0" smtClean="0"/>
              <a:t>Por orden del Santo Oficio</a:t>
            </a:r>
          </a:p>
          <a:p>
            <a:pPr algn="ctr"/>
            <a:r>
              <a:rPr lang="es-ES" sz="2800" dirty="0" smtClean="0"/>
              <a:t>(La Inquisición)</a:t>
            </a:r>
            <a:endParaRPr lang="es-ES" sz="28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13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Imagen" descr="Diapositiva13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thumb/4/43/Tumba_de_Cort%C3%A9s.JPG/800px-Tumba_de_Cort%C3%A9s.JPG"/>
          <p:cNvPicPr>
            <a:picLocks noChangeAspect="1" noChangeArrowheads="1"/>
          </p:cNvPicPr>
          <p:nvPr/>
        </p:nvPicPr>
        <p:blipFill>
          <a:blip r:embed="rId2" cstate="print"/>
          <a:srcRect/>
          <a:stretch>
            <a:fillRect/>
          </a:stretch>
        </p:blipFill>
        <p:spPr bwMode="auto">
          <a:xfrm>
            <a:off x="2143108" y="285728"/>
            <a:ext cx="4663879" cy="3264717"/>
          </a:xfrm>
          <a:prstGeom prst="rect">
            <a:avLst/>
          </a:prstGeom>
          <a:noFill/>
        </p:spPr>
      </p:pic>
      <p:sp>
        <p:nvSpPr>
          <p:cNvPr id="3" name="2 Rectángulo"/>
          <p:cNvSpPr/>
          <p:nvPr/>
        </p:nvSpPr>
        <p:spPr>
          <a:xfrm>
            <a:off x="928662" y="3714752"/>
            <a:ext cx="7715304" cy="1477328"/>
          </a:xfrm>
          <a:prstGeom prst="rect">
            <a:avLst/>
          </a:prstGeom>
        </p:spPr>
        <p:txBody>
          <a:bodyPr wrap="square">
            <a:spAutoFit/>
          </a:bodyPr>
          <a:lstStyle/>
          <a:p>
            <a:pPr algn="ctr"/>
            <a:r>
              <a:rPr lang="es-ES" b="1" smtClean="0"/>
              <a:t>Tumba actual de  Hernán Cortés en el Templo del Hospital de Jesús (México) </a:t>
            </a:r>
            <a:r>
              <a:rPr lang="es-ES" smtClean="0"/>
              <a:t>Hospital que el conquistador había fundado y donde, en su juventud, dijo que quería ser enterrado. El templo se encuentra en mal estado y por lo tanto no será el último lugar donde descanse Hernán Cortés, ya que su tumba ha sido cambiada de lugar en numerosas ocasiones.</a:t>
            </a:r>
            <a:endParaRPr lang="es-ES"/>
          </a:p>
        </p:txBody>
      </p:sp>
      <p:sp>
        <p:nvSpPr>
          <p:cNvPr id="4" name="3 Rectángulo"/>
          <p:cNvSpPr/>
          <p:nvPr/>
        </p:nvSpPr>
        <p:spPr>
          <a:xfrm>
            <a:off x="571472" y="5214950"/>
            <a:ext cx="8215370" cy="1477328"/>
          </a:xfrm>
          <a:prstGeom prst="rect">
            <a:avLst/>
          </a:prstGeom>
        </p:spPr>
        <p:txBody>
          <a:bodyPr wrap="square">
            <a:spAutoFit/>
          </a:bodyPr>
          <a:lstStyle/>
          <a:p>
            <a:pPr algn="just"/>
            <a:r>
              <a:rPr lang="es-ES" b="1" dirty="0" smtClean="0"/>
              <a:t>Hernán Cortés murió el viernes 2 de diciembre del año 1547 </a:t>
            </a:r>
            <a:r>
              <a:rPr lang="es-ES" dirty="0" smtClean="0"/>
              <a:t>en Castilleja de la Cuesta (Sevilla), cuando pensaba volver a sus posesiones americanas. Recibió su primera sepultura en el cercano Monasterio de San Isidoro del Campo, en la cripta de la familia del  duque de Medina Sidonia bajo las gradas del altar mayor, con un epitafio que le dedicó su hijo  Martín Cortés, segundo Marqués del Valle.</a:t>
            </a:r>
            <a:endParaRPr lang="es-E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57422" y="2357430"/>
            <a:ext cx="514115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72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F  I  N  A  L  </a:t>
            </a:r>
            <a:endParaRPr lang="es-ES" sz="7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endParaRPr>
          </a:p>
        </p:txBody>
      </p:sp>
      <p:sp>
        <p:nvSpPr>
          <p:cNvPr id="5" name="4 CuadroTexto"/>
          <p:cNvSpPr txBox="1"/>
          <p:nvPr/>
        </p:nvSpPr>
        <p:spPr>
          <a:xfrm>
            <a:off x="6143636" y="6215082"/>
            <a:ext cx="2593339" cy="461665"/>
          </a:xfrm>
          <a:prstGeom prst="rect">
            <a:avLst/>
          </a:prstGeom>
          <a:noFill/>
        </p:spPr>
        <p:txBody>
          <a:bodyPr wrap="none" rtlCol="0">
            <a:spAutoFit/>
          </a:bodyPr>
          <a:lstStyle/>
          <a:p>
            <a:r>
              <a:rPr lang="es-ES" sz="2400" smtClean="0"/>
              <a:t>A.G.Montero -2015</a:t>
            </a:r>
            <a:endParaRPr lang="es-E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iapositiva1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1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17.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pload.wikimedia.org/wikipedia/commons/thumb/f/f4/Casa-palacio_de_Hern%C3%A1n_Cort%C3%A9s.jpg/640px-Casa-palacio_de_Hern%C3%A1n_Cort%C3%A9s.jpg"/>
          <p:cNvPicPr>
            <a:picLocks noChangeAspect="1" noChangeArrowheads="1"/>
          </p:cNvPicPr>
          <p:nvPr/>
        </p:nvPicPr>
        <p:blipFill>
          <a:blip r:embed="rId2" cstate="print"/>
          <a:srcRect/>
          <a:stretch>
            <a:fillRect/>
          </a:stretch>
        </p:blipFill>
        <p:spPr bwMode="auto">
          <a:xfrm>
            <a:off x="285720" y="642918"/>
            <a:ext cx="5675003" cy="4814885"/>
          </a:xfrm>
          <a:prstGeom prst="rect">
            <a:avLst/>
          </a:prstGeom>
          <a:noFill/>
        </p:spPr>
      </p:pic>
      <p:sp>
        <p:nvSpPr>
          <p:cNvPr id="3" name="2 Rectángulo"/>
          <p:cNvSpPr/>
          <p:nvPr/>
        </p:nvSpPr>
        <p:spPr>
          <a:xfrm>
            <a:off x="6357950" y="642918"/>
            <a:ext cx="2643206" cy="4801314"/>
          </a:xfrm>
          <a:prstGeom prst="rect">
            <a:avLst/>
          </a:prstGeom>
        </p:spPr>
        <p:txBody>
          <a:bodyPr wrap="square">
            <a:spAutoFit/>
          </a:bodyPr>
          <a:lstStyle/>
          <a:p>
            <a:pPr algn="ctr"/>
            <a:r>
              <a:rPr lang="es-ES" dirty="0" smtClean="0"/>
              <a:t>Casa-palacio donde falleció Hernán Cortés, que fue construida como si fuera una fortaleza. </a:t>
            </a:r>
          </a:p>
          <a:p>
            <a:pPr algn="ctr"/>
            <a:r>
              <a:rPr lang="es-ES" dirty="0" smtClean="0"/>
              <a:t>Se encuentra en el municipio sevillano de </a:t>
            </a:r>
            <a:r>
              <a:rPr lang="es-ES" b="1" dirty="0" smtClean="0"/>
              <a:t>Castilleja de la Cuesta</a:t>
            </a:r>
            <a:r>
              <a:rPr lang="es-ES" dirty="0" smtClean="0"/>
              <a:t>.</a:t>
            </a:r>
          </a:p>
          <a:p>
            <a:pPr algn="ctr"/>
            <a:endParaRPr lang="es-ES" dirty="0" smtClean="0"/>
          </a:p>
          <a:p>
            <a:pPr algn="ctr"/>
            <a:r>
              <a:rPr lang="es-ES" dirty="0" smtClean="0"/>
              <a:t> La casa pasó en 1855 a manos de los Duques de </a:t>
            </a:r>
            <a:r>
              <a:rPr lang="es-ES" dirty="0" err="1" smtClean="0"/>
              <a:t>Montpensier</a:t>
            </a:r>
            <a:r>
              <a:rPr lang="es-ES" dirty="0" smtClean="0"/>
              <a:t> (consuegros de Isabel II), que realizaron algunas reformas en el interior.</a:t>
            </a:r>
          </a:p>
          <a:p>
            <a:pPr algn="ctr"/>
            <a:r>
              <a:rPr lang="es-ES" dirty="0" smtClean="0"/>
              <a:t>En 1899 la ocuparon monjas irlandesas, que crearán en ella un colegio</a:t>
            </a:r>
            <a:endParaRPr lang="es-E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apositiva1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85786" y="1071546"/>
            <a:ext cx="7650171"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“Itinerario de Hernán Cortés”</a:t>
            </a:r>
          </a:p>
          <a:p>
            <a:pPr algn="ctr"/>
            <a:r>
              <a:rPr lang="es-ES" sz="40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Centro de Exposiciones Arte Canal</a:t>
            </a:r>
            <a:endParaRPr lang="es-ES" sz="40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CuadroTexto"/>
          <p:cNvSpPr txBox="1"/>
          <p:nvPr/>
        </p:nvSpPr>
        <p:spPr>
          <a:xfrm>
            <a:off x="3357554" y="2500306"/>
            <a:ext cx="2051908" cy="369332"/>
          </a:xfrm>
          <a:prstGeom prst="rect">
            <a:avLst/>
          </a:prstGeom>
          <a:noFill/>
        </p:spPr>
        <p:txBody>
          <a:bodyPr wrap="none" rtlCol="0">
            <a:spAutoFit/>
          </a:bodyPr>
          <a:lstStyle/>
          <a:p>
            <a:r>
              <a:rPr lang="es-ES" smtClean="0"/>
              <a:t>3 de Marzo de 2015</a:t>
            </a:r>
            <a:endParaRPr lang="es-ES"/>
          </a:p>
        </p:txBody>
      </p:sp>
      <p:pic>
        <p:nvPicPr>
          <p:cNvPr id="5" name="Picture 2" descr="http://blogs.ua.es/mundoazteca/files/2012/02/escudo-mexico.png"/>
          <p:cNvPicPr>
            <a:picLocks noChangeAspect="1" noChangeArrowheads="1"/>
          </p:cNvPicPr>
          <p:nvPr/>
        </p:nvPicPr>
        <p:blipFill>
          <a:blip r:embed="rId2" cstate="print"/>
          <a:srcRect/>
          <a:stretch>
            <a:fillRect/>
          </a:stretch>
        </p:blipFill>
        <p:spPr bwMode="auto">
          <a:xfrm>
            <a:off x="3357554" y="3429000"/>
            <a:ext cx="2361912" cy="2071678"/>
          </a:xfrm>
          <a:prstGeom prst="rect">
            <a:avLst/>
          </a:prstGeom>
          <a:noFill/>
        </p:spPr>
      </p:pic>
      <p:sp>
        <p:nvSpPr>
          <p:cNvPr id="7" name="6 CuadroTexto"/>
          <p:cNvSpPr txBox="1"/>
          <p:nvPr/>
        </p:nvSpPr>
        <p:spPr>
          <a:xfrm>
            <a:off x="3214678" y="5857892"/>
            <a:ext cx="2786082" cy="369332"/>
          </a:xfrm>
          <a:prstGeom prst="rect">
            <a:avLst/>
          </a:prstGeom>
          <a:noFill/>
        </p:spPr>
        <p:txBody>
          <a:bodyPr wrap="square" rtlCol="0">
            <a:spAutoFit/>
          </a:bodyPr>
          <a:lstStyle/>
          <a:p>
            <a:r>
              <a:rPr lang="es-ES" smtClean="0"/>
              <a:t>Escudo nacional de Mexico</a:t>
            </a:r>
            <a:endParaRPr lang="es-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2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2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upload.wikimedia.org/wikipedia/commons/thumb/f/f8/Malinche_Tlaxcala.jpg/220px-Malinche_Tlaxcala.jpg"/>
          <p:cNvPicPr>
            <a:picLocks noChangeAspect="1" noChangeArrowheads="1"/>
          </p:cNvPicPr>
          <p:nvPr/>
        </p:nvPicPr>
        <p:blipFill>
          <a:blip r:embed="rId2" cstate="print">
            <a:lum contrast="-10000"/>
          </a:blip>
          <a:srcRect/>
          <a:stretch>
            <a:fillRect/>
          </a:stretch>
        </p:blipFill>
        <p:spPr bwMode="auto">
          <a:xfrm>
            <a:off x="2500298" y="1000108"/>
            <a:ext cx="4302241" cy="3500462"/>
          </a:xfrm>
          <a:prstGeom prst="rect">
            <a:avLst/>
          </a:prstGeom>
          <a:noFill/>
        </p:spPr>
      </p:pic>
      <p:sp>
        <p:nvSpPr>
          <p:cNvPr id="6" name="5 CuadroTexto"/>
          <p:cNvSpPr txBox="1"/>
          <p:nvPr/>
        </p:nvSpPr>
        <p:spPr>
          <a:xfrm>
            <a:off x="571472" y="5429264"/>
            <a:ext cx="8067017" cy="830997"/>
          </a:xfrm>
          <a:prstGeom prst="rect">
            <a:avLst/>
          </a:prstGeom>
          <a:noFill/>
        </p:spPr>
        <p:txBody>
          <a:bodyPr wrap="none" rtlCol="0">
            <a:spAutoFit/>
          </a:bodyPr>
          <a:lstStyle/>
          <a:p>
            <a:r>
              <a:rPr lang="es-ES" sz="2400" b="1" dirty="0" smtClean="0"/>
              <a:t>Hernán Cortés acompañado de la interprete y luego “amante”</a:t>
            </a:r>
          </a:p>
          <a:p>
            <a:r>
              <a:rPr lang="es-ES" sz="2400" b="1" dirty="0" smtClean="0"/>
              <a:t>conocida como “La Malinche”.</a:t>
            </a:r>
            <a:endParaRPr lang="es-ES"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23.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2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2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27.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357166"/>
            <a:ext cx="8387937" cy="3785652"/>
          </a:xfrm>
          <a:prstGeom prst="rect">
            <a:avLst/>
          </a:prstGeom>
          <a:solidFill>
            <a:schemeClr val="accent1"/>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8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a:p>
            <a:pPr algn="ctr"/>
            <a:r>
              <a:rPr lang="es-ES" sz="8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esplendor </a:t>
            </a:r>
          </a:p>
          <a:p>
            <a:pPr algn="ctr"/>
            <a:r>
              <a:rPr lang="es-ES" sz="8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imperio azteca</a:t>
            </a:r>
          </a:p>
        </p:txBody>
      </p:sp>
      <p:sp>
        <p:nvSpPr>
          <p:cNvPr id="3" name="2 Rectángulo"/>
          <p:cNvSpPr/>
          <p:nvPr/>
        </p:nvSpPr>
        <p:spPr>
          <a:xfrm>
            <a:off x="1000100" y="5072074"/>
            <a:ext cx="7643866" cy="1200329"/>
          </a:xfrm>
          <a:prstGeom prst="rect">
            <a:avLst/>
          </a:prstGeom>
        </p:spPr>
        <p:txBody>
          <a:bodyPr wrap="square">
            <a:spAutoFit/>
          </a:bodyPr>
          <a:lstStyle/>
          <a:p>
            <a:pPr algn="just"/>
            <a:r>
              <a:rPr lang="es-ES" dirty="0" smtClean="0"/>
              <a:t>Según las leyendas aztecas, su dios Huitzilopochtli (“colibrí hechizado”), les había prometido que encontrarían un lago con un islote, en el cual habría una roca y sobre la roca un “nopal” y, sobre el nopal un águila con alas extendidas y reconociendo al sol.</a:t>
            </a:r>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Imagen" descr="Diapositiva2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nc.edu/~hdefays/courses/span330/arte/aztecas-tenochtitlan.jpg"/>
          <p:cNvPicPr>
            <a:picLocks noGrp="1" noChangeAspect="1" noChangeArrowheads="1"/>
          </p:cNvPicPr>
          <p:nvPr>
            <p:ph idx="1"/>
          </p:nvPr>
        </p:nvPicPr>
        <p:blipFill>
          <a:blip r:embed="rId2" cstate="print"/>
          <a:srcRect/>
          <a:stretch>
            <a:fillRect/>
          </a:stretch>
        </p:blipFill>
        <p:spPr bwMode="auto">
          <a:xfrm>
            <a:off x="357158" y="0"/>
            <a:ext cx="8605659" cy="3429024"/>
          </a:xfrm>
          <a:prstGeom prst="rect">
            <a:avLst/>
          </a:prstGeom>
          <a:noFill/>
        </p:spPr>
      </p:pic>
      <p:sp>
        <p:nvSpPr>
          <p:cNvPr id="5" name="4 Rectángulo"/>
          <p:cNvSpPr/>
          <p:nvPr/>
        </p:nvSpPr>
        <p:spPr>
          <a:xfrm>
            <a:off x="1142976" y="3357562"/>
            <a:ext cx="7286676" cy="738664"/>
          </a:xfrm>
          <a:prstGeom prst="rect">
            <a:avLst/>
          </a:prstGeom>
        </p:spPr>
        <p:txBody>
          <a:bodyPr wrap="square">
            <a:spAutoFit/>
          </a:bodyPr>
          <a:lstStyle/>
          <a:p>
            <a:pPr algn="ctr"/>
            <a:r>
              <a:rPr lang="es-ES" sz="2400" b="1" smtClean="0"/>
              <a:t>Ciudad de Tenoctitlan. En época de Hernán Cortés</a:t>
            </a:r>
          </a:p>
          <a:p>
            <a:pPr algn="ctr"/>
            <a:r>
              <a:rPr lang="es-ES" smtClean="0"/>
              <a:t>Construida en el interior del lago  Tezcoco.</a:t>
            </a:r>
            <a:endParaRPr lang="es-ES"/>
          </a:p>
        </p:txBody>
      </p:sp>
      <p:sp>
        <p:nvSpPr>
          <p:cNvPr id="6" name="5 Rectángulo"/>
          <p:cNvSpPr/>
          <p:nvPr/>
        </p:nvSpPr>
        <p:spPr>
          <a:xfrm>
            <a:off x="428596" y="3995678"/>
            <a:ext cx="8358246" cy="2862322"/>
          </a:xfrm>
          <a:prstGeom prst="rect">
            <a:avLst/>
          </a:prstGeom>
        </p:spPr>
        <p:txBody>
          <a:bodyPr wrap="square">
            <a:spAutoFit/>
          </a:bodyPr>
          <a:lstStyle/>
          <a:p>
            <a:pPr algn="just"/>
            <a:r>
              <a:rPr lang="es-ES" dirty="0" smtClean="0"/>
              <a:t>Cuando los aztecas se asentaron en la isla de </a:t>
            </a:r>
            <a:r>
              <a:rPr lang="es-ES" dirty="0" err="1" smtClean="0"/>
              <a:t>Tenoch</a:t>
            </a:r>
            <a:r>
              <a:rPr lang="es-ES" dirty="0" smtClean="0"/>
              <a:t>, en el lago </a:t>
            </a:r>
            <a:r>
              <a:rPr lang="es-ES" dirty="0" err="1" smtClean="0"/>
              <a:t>Tezcoco</a:t>
            </a:r>
            <a:r>
              <a:rPr lang="es-ES" dirty="0" smtClean="0"/>
              <a:t>, y fundaron su capital Tenochtitlán en 1325, decidieron construir una gran pirámide en honor a Huitzilopochtli, su dios del sol y de la guerra. Al principio, no les fue posible construir una pirámide digna de este gran dios. Les faltaban las piedras necesarias, de modo que edificaron un templo de madera y paja. Sin embargo, cuando por fin tuvieron acceso a la piedra, empezaron la construcción del Templo Mayor. Para honrar </a:t>
            </a:r>
            <a:r>
              <a:rPr lang="es-ES" i="1" dirty="0" smtClean="0"/>
              <a:t>Huitzilopochtli</a:t>
            </a:r>
            <a:r>
              <a:rPr lang="es-ES" dirty="0" smtClean="0"/>
              <a:t>, en este importante monumento se encuentran constantes referencias a Coatepec, el lugar donde nació según la leyenda azteca. En el año 1487, durante el reinado del </a:t>
            </a:r>
            <a:r>
              <a:rPr lang="es-ES" i="1" dirty="0" err="1" smtClean="0"/>
              <a:t>huey</a:t>
            </a:r>
            <a:r>
              <a:rPr lang="es-ES" i="1" dirty="0" smtClean="0"/>
              <a:t> </a:t>
            </a:r>
            <a:r>
              <a:rPr lang="es-ES" i="1" dirty="0" err="1" smtClean="0"/>
              <a:t>tatloani</a:t>
            </a:r>
            <a:r>
              <a:rPr lang="es-ES" dirty="0" smtClean="0"/>
              <a:t> </a:t>
            </a:r>
            <a:r>
              <a:rPr lang="es-ES" dirty="0" err="1" smtClean="0"/>
              <a:t>Ahuizotl</a:t>
            </a:r>
            <a:r>
              <a:rPr lang="es-ES" dirty="0" smtClean="0"/>
              <a:t>, se terminó e inauguró el templo con una fiesta sin precedentes en el imperio.</a:t>
            </a:r>
            <a:endParaRPr lang="es-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72862" y="357166"/>
            <a:ext cx="7411644"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Contenido de la Muestra</a:t>
            </a:r>
            <a:endParaRPr lang="es-E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CuadroTexto"/>
          <p:cNvSpPr txBox="1"/>
          <p:nvPr/>
        </p:nvSpPr>
        <p:spPr>
          <a:xfrm>
            <a:off x="4000496" y="1071546"/>
            <a:ext cx="285752" cy="369332"/>
          </a:xfrm>
          <a:prstGeom prst="rect">
            <a:avLst/>
          </a:prstGeom>
          <a:noFill/>
        </p:spPr>
        <p:txBody>
          <a:bodyPr wrap="square" rtlCol="0">
            <a:spAutoFit/>
          </a:bodyPr>
          <a:lstStyle/>
          <a:p>
            <a:endParaRPr lang="es-ES"/>
          </a:p>
        </p:txBody>
      </p:sp>
      <p:sp>
        <p:nvSpPr>
          <p:cNvPr id="6" name="5 CuadroTexto"/>
          <p:cNvSpPr txBox="1"/>
          <p:nvPr/>
        </p:nvSpPr>
        <p:spPr>
          <a:xfrm>
            <a:off x="571441" y="1643050"/>
            <a:ext cx="8572559" cy="3416320"/>
          </a:xfrm>
          <a:prstGeom prst="rect">
            <a:avLst/>
          </a:prstGeom>
          <a:noFill/>
        </p:spPr>
        <p:txBody>
          <a:bodyPr wrap="square" rtlCol="0">
            <a:spAutoFit/>
          </a:bodyPr>
          <a:lstStyle/>
          <a:p>
            <a:r>
              <a:rPr lang="es-ES" dirty="0" smtClean="0"/>
              <a:t>“El itinerario de Hernán Cortés” no solo muestra la ruta que Corté recorrió desde Cuba hasta el actual estado de México sino que está estructurada en siete áreas que recogen los siguientes aspectos: </a:t>
            </a:r>
          </a:p>
          <a:p>
            <a:r>
              <a:rPr lang="es-ES" dirty="0" smtClean="0"/>
              <a:t>1.- El hombre como animal colonizador. (Ruta del homo sapiens desde el corazón de</a:t>
            </a:r>
          </a:p>
          <a:p>
            <a:r>
              <a:rPr lang="es-ES" dirty="0" smtClean="0"/>
              <a:t>	África hasta América, a través de Asia y del estrecho de Bering.)</a:t>
            </a:r>
          </a:p>
          <a:p>
            <a:r>
              <a:rPr lang="es-ES" dirty="0" smtClean="0"/>
              <a:t>2.- La forja del conquistador (entre ellos Hernán Cortés).</a:t>
            </a:r>
          </a:p>
          <a:p>
            <a:r>
              <a:rPr lang="es-ES" dirty="0" smtClean="0"/>
              <a:t>3.- El esplendor del imperio azteca (que desapareció por la presencia de los 	conquistadores españoles).</a:t>
            </a:r>
          </a:p>
          <a:p>
            <a:r>
              <a:rPr lang="es-ES" dirty="0" smtClean="0"/>
              <a:t>4.- La ruta de Hernán Cortes en Mesoamérica.</a:t>
            </a:r>
          </a:p>
          <a:p>
            <a:r>
              <a:rPr lang="es-ES" dirty="0" smtClean="0"/>
              <a:t>5.- El episodio de </a:t>
            </a:r>
            <a:r>
              <a:rPr lang="es-ES" dirty="0" err="1" smtClean="0"/>
              <a:t>Tecoaque</a:t>
            </a:r>
            <a:r>
              <a:rPr lang="es-ES" dirty="0" smtClean="0"/>
              <a:t> (o </a:t>
            </a:r>
            <a:r>
              <a:rPr lang="es-ES" dirty="0" err="1" smtClean="0"/>
              <a:t>Teocache</a:t>
            </a:r>
            <a:r>
              <a:rPr lang="es-ES" dirty="0" smtClean="0"/>
              <a:t>). Masacre de una expedición.</a:t>
            </a:r>
          </a:p>
          <a:p>
            <a:r>
              <a:rPr lang="es-ES" dirty="0" smtClean="0"/>
              <a:t>6.- </a:t>
            </a:r>
            <a:r>
              <a:rPr lang="es-ES" dirty="0" err="1" smtClean="0"/>
              <a:t>Tenocntitlán</a:t>
            </a:r>
            <a:r>
              <a:rPr lang="es-ES" dirty="0" smtClean="0"/>
              <a:t> y sus templos. El mestizaje.</a:t>
            </a:r>
          </a:p>
          <a:p>
            <a:r>
              <a:rPr lang="es-ES" dirty="0" smtClean="0"/>
              <a:t>7.- El virreinato de Nueva España de la Mar </a:t>
            </a:r>
            <a:r>
              <a:rPr lang="es-ES" dirty="0" err="1" smtClean="0"/>
              <a:t>Oceana</a:t>
            </a:r>
            <a:r>
              <a:rPr lang="es-ES" dirty="0" smtClean="0"/>
              <a:t>. (1535 - 1821).</a:t>
            </a:r>
            <a:endParaRPr lang="es-ES" dirty="0"/>
          </a:p>
        </p:txBody>
      </p:sp>
      <p:sp>
        <p:nvSpPr>
          <p:cNvPr id="11" name="10 Rectángulo"/>
          <p:cNvSpPr/>
          <p:nvPr/>
        </p:nvSpPr>
        <p:spPr>
          <a:xfrm>
            <a:off x="357158" y="5286388"/>
            <a:ext cx="8358246" cy="1200329"/>
          </a:xfrm>
          <a:prstGeom prst="rect">
            <a:avLst/>
          </a:prstGeom>
        </p:spPr>
        <p:txBody>
          <a:bodyPr wrap="square">
            <a:spAutoFit/>
          </a:bodyPr>
          <a:lstStyle/>
          <a:p>
            <a:pPr algn="just"/>
            <a:r>
              <a:rPr lang="es-ES" dirty="0" smtClean="0"/>
              <a:t>La exposición incluye unas 40 obras, entre las que destacan las piezas aztecas. Todas ellas proceden del Instituto Nacional de Antropología e Historia de México y de otros 46 centros como la Real Academia de la Historia de España, el Museo del Prado, el de San Fernando, Patrimonio Nacional o la Catedral de Sevilla.</a:t>
            </a:r>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encrypted-tbn1.gstatic.com/images?q=tbn:ANd9GcTeja2czmC0VOzQv2zg4ivC79JU9oHFr2HHFlqSIi20alIkjrX8ww"/>
          <p:cNvPicPr>
            <a:picLocks noChangeAspect="1" noChangeArrowheads="1"/>
          </p:cNvPicPr>
          <p:nvPr/>
        </p:nvPicPr>
        <p:blipFill>
          <a:blip r:embed="rId2" cstate="print"/>
          <a:srcRect/>
          <a:stretch>
            <a:fillRect/>
          </a:stretch>
        </p:blipFill>
        <p:spPr bwMode="auto">
          <a:xfrm>
            <a:off x="2214546" y="857232"/>
            <a:ext cx="4804804" cy="4166821"/>
          </a:xfrm>
          <a:prstGeom prst="rect">
            <a:avLst/>
          </a:prstGeom>
          <a:noFill/>
        </p:spPr>
      </p:pic>
      <p:sp>
        <p:nvSpPr>
          <p:cNvPr id="5" name="4 CuadroTexto"/>
          <p:cNvSpPr txBox="1"/>
          <p:nvPr/>
        </p:nvSpPr>
        <p:spPr>
          <a:xfrm>
            <a:off x="928662" y="5357826"/>
            <a:ext cx="7715304" cy="1015663"/>
          </a:xfrm>
          <a:prstGeom prst="rect">
            <a:avLst/>
          </a:prstGeom>
          <a:noFill/>
        </p:spPr>
        <p:txBody>
          <a:bodyPr wrap="square" rtlCol="0">
            <a:spAutoFit/>
          </a:bodyPr>
          <a:lstStyle/>
          <a:p>
            <a:pPr algn="ctr"/>
            <a:r>
              <a:rPr lang="es-ES" sz="2400" b="1" dirty="0" smtClean="0"/>
              <a:t>Ciudad de </a:t>
            </a:r>
            <a:r>
              <a:rPr lang="es-ES" sz="2400" b="1" dirty="0" err="1" smtClean="0"/>
              <a:t>Tenoctitlan</a:t>
            </a:r>
            <a:r>
              <a:rPr lang="es-ES" sz="2400" b="1" dirty="0" smtClean="0"/>
              <a:t>. Época de Hernán Cortés</a:t>
            </a:r>
          </a:p>
          <a:p>
            <a:pPr algn="ctr"/>
            <a:r>
              <a:rPr lang="es-ES" dirty="0" smtClean="0"/>
              <a:t>Construida en el interior del lago </a:t>
            </a:r>
            <a:r>
              <a:rPr lang="es-ES" dirty="0" err="1" smtClean="0"/>
              <a:t>Tezcoco</a:t>
            </a:r>
            <a:r>
              <a:rPr lang="es-ES" dirty="0" smtClean="0"/>
              <a:t>. La isla se encontraba en lo que hoy es el centro de la ciudad. Cortés escribía </a:t>
            </a:r>
            <a:r>
              <a:rPr lang="es-ES" i="1" dirty="0" err="1" smtClean="0"/>
              <a:t>Temixtitán</a:t>
            </a:r>
            <a:r>
              <a:rPr lang="es-ES" dirty="0" smtClean="0"/>
              <a:t> </a:t>
            </a:r>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arqueomex.com/images/FOTOSNUM114/mentiras.jpg"/>
          <p:cNvPicPr>
            <a:picLocks noChangeAspect="1" noChangeArrowheads="1"/>
          </p:cNvPicPr>
          <p:nvPr/>
        </p:nvPicPr>
        <p:blipFill>
          <a:blip r:embed="rId2" cstate="print"/>
          <a:srcRect/>
          <a:stretch>
            <a:fillRect/>
          </a:stretch>
        </p:blipFill>
        <p:spPr bwMode="auto">
          <a:xfrm>
            <a:off x="642910" y="500042"/>
            <a:ext cx="3643338" cy="5489297"/>
          </a:xfrm>
          <a:prstGeom prst="rect">
            <a:avLst/>
          </a:prstGeom>
          <a:noFill/>
        </p:spPr>
      </p:pic>
      <p:sp>
        <p:nvSpPr>
          <p:cNvPr id="5" name="4 CuadroTexto"/>
          <p:cNvSpPr txBox="1"/>
          <p:nvPr/>
        </p:nvSpPr>
        <p:spPr>
          <a:xfrm>
            <a:off x="5500694" y="214290"/>
            <a:ext cx="3022815" cy="461665"/>
          </a:xfrm>
          <a:prstGeom prst="rect">
            <a:avLst/>
          </a:prstGeom>
          <a:noFill/>
        </p:spPr>
        <p:txBody>
          <a:bodyPr wrap="none" rtlCol="0">
            <a:spAutoFit/>
          </a:bodyPr>
          <a:lstStyle/>
          <a:p>
            <a:r>
              <a:rPr lang="es-ES" sz="2400" u="sng" smtClean="0"/>
              <a:t>Origen de Tenochtitlan</a:t>
            </a:r>
            <a:endParaRPr lang="es-ES" sz="2400" u="sng"/>
          </a:p>
        </p:txBody>
      </p:sp>
      <p:sp>
        <p:nvSpPr>
          <p:cNvPr id="4" name="3 Rectángulo"/>
          <p:cNvSpPr/>
          <p:nvPr/>
        </p:nvSpPr>
        <p:spPr>
          <a:xfrm>
            <a:off x="4357686" y="714356"/>
            <a:ext cx="4572000" cy="5078313"/>
          </a:xfrm>
          <a:prstGeom prst="rect">
            <a:avLst/>
          </a:prstGeom>
        </p:spPr>
        <p:txBody>
          <a:bodyPr wrap="square">
            <a:spAutoFit/>
          </a:bodyPr>
          <a:lstStyle/>
          <a:p>
            <a:pPr algn="just"/>
            <a:r>
              <a:rPr lang="es-ES" smtClean="0"/>
              <a:t>“</a:t>
            </a:r>
            <a:r>
              <a:rPr lang="es-ES" i="1" smtClean="0"/>
              <a:t>Cuando los mexicas llegaron en medio del lago de Texcoco vieron el águila parada sobre el nopal devorando una serpiente y en este lugar fundaron su ciudad de Tenochti-tlan</a:t>
            </a:r>
            <a:r>
              <a:rPr lang="es-ES" smtClean="0"/>
              <a:t>”</a:t>
            </a:r>
          </a:p>
          <a:p>
            <a:pPr algn="just"/>
            <a:r>
              <a:rPr lang="es-ES" smtClean="0"/>
              <a:t> En la imagen se observa la escena de la fundación, vemos al águila parada sobre el nopal pero sin nada en el pico, como ocurre, por ejemplo, en el </a:t>
            </a:r>
            <a:r>
              <a:rPr lang="es-ES" i="1" smtClean="0"/>
              <a:t>Códice Mendoza</a:t>
            </a:r>
            <a:r>
              <a:rPr lang="es-ES" smtClean="0"/>
              <a:t> (lám. 1). Imagen similar la tenemos en una escultura mexica conocida como Teocalli de la Guerra Sagrada, en la que se ve un templo con su escalinata y varios glifos, pero en la parte posterior tenemos al águila sobre el nopal que brota de un personaje acostado en un medio lacustre, que bien pudiera ser la figura de Cópil o la de Tlaltecuhtli (la Tierra). </a:t>
            </a:r>
          </a:p>
          <a:p>
            <a:pPr algn="just"/>
            <a:r>
              <a:rPr lang="es-ES" smtClean="0"/>
              <a:t>Del pico del ave surgirá el </a:t>
            </a:r>
            <a:r>
              <a:rPr lang="es-ES" i="1" smtClean="0"/>
              <a:t>atltlachinolli</a:t>
            </a:r>
            <a:r>
              <a:rPr lang="es-ES" smtClean="0"/>
              <a:t> o símbolo de la guerra.</a:t>
            </a:r>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a/aa/CodexMendoza01.jpg/220px-CodexMendoza01.jpg"/>
          <p:cNvPicPr>
            <a:picLocks noChangeAspect="1" noChangeArrowheads="1"/>
          </p:cNvPicPr>
          <p:nvPr/>
        </p:nvPicPr>
        <p:blipFill>
          <a:blip r:embed="rId2" cstate="print"/>
          <a:srcRect/>
          <a:stretch>
            <a:fillRect/>
          </a:stretch>
        </p:blipFill>
        <p:spPr bwMode="auto">
          <a:xfrm>
            <a:off x="428596" y="857232"/>
            <a:ext cx="4198355" cy="4961694"/>
          </a:xfrm>
          <a:prstGeom prst="rect">
            <a:avLst/>
          </a:prstGeom>
          <a:noFill/>
        </p:spPr>
      </p:pic>
      <p:sp>
        <p:nvSpPr>
          <p:cNvPr id="5" name="4 Rectángulo"/>
          <p:cNvSpPr/>
          <p:nvPr/>
        </p:nvSpPr>
        <p:spPr>
          <a:xfrm>
            <a:off x="5072066" y="2357430"/>
            <a:ext cx="3000396" cy="1200329"/>
          </a:xfrm>
          <a:prstGeom prst="rect">
            <a:avLst/>
          </a:prstGeom>
        </p:spPr>
        <p:txBody>
          <a:bodyPr wrap="square">
            <a:spAutoFit/>
          </a:bodyPr>
          <a:lstStyle/>
          <a:p>
            <a:pPr algn="ctr"/>
            <a:r>
              <a:rPr lang="es-ES" smtClean="0"/>
              <a:t>La primera página del Códice Mendocino, con una representación alegórica de Tenochtitlan</a:t>
            </a:r>
            <a:endParaRPr lang="es-ES"/>
          </a:p>
        </p:txBody>
      </p:sp>
      <p:cxnSp>
        <p:nvCxnSpPr>
          <p:cNvPr id="7" name="6 Conector recto de flecha"/>
          <p:cNvCxnSpPr/>
          <p:nvPr/>
        </p:nvCxnSpPr>
        <p:spPr>
          <a:xfrm rot="10800000" flipV="1">
            <a:off x="2857488" y="3357562"/>
            <a:ext cx="3000396" cy="857256"/>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g"/>
          <p:cNvPicPr>
            <a:picLocks noGrp="1" noChangeAspect="1" noChangeArrowheads="1"/>
          </p:cNvPicPr>
          <p:nvPr>
            <p:ph idx="1"/>
          </p:nvPr>
        </p:nvPicPr>
        <p:blipFill>
          <a:blip r:embed="rId2" cstate="print"/>
          <a:srcRect/>
          <a:stretch>
            <a:fillRect/>
          </a:stretch>
        </p:blipFill>
        <p:spPr bwMode="auto">
          <a:xfrm>
            <a:off x="285720" y="428604"/>
            <a:ext cx="3276186" cy="4837192"/>
          </a:xfrm>
          <a:prstGeom prst="rect">
            <a:avLst/>
          </a:prstGeom>
          <a:noFill/>
        </p:spPr>
      </p:pic>
      <p:sp>
        <p:nvSpPr>
          <p:cNvPr id="6" name="5 Rectángulo"/>
          <p:cNvSpPr/>
          <p:nvPr/>
        </p:nvSpPr>
        <p:spPr>
          <a:xfrm>
            <a:off x="142844" y="5380672"/>
            <a:ext cx="4071966" cy="1477328"/>
          </a:xfrm>
          <a:prstGeom prst="rect">
            <a:avLst/>
          </a:prstGeom>
        </p:spPr>
        <p:txBody>
          <a:bodyPr wrap="square">
            <a:spAutoFit/>
          </a:bodyPr>
          <a:lstStyle/>
          <a:p>
            <a:pPr algn="ctr"/>
            <a:r>
              <a:rPr lang="es-ES" i="1" dirty="0" smtClean="0"/>
              <a:t>Dios </a:t>
            </a:r>
            <a:r>
              <a:rPr lang="es-ES" i="1" dirty="0" err="1" smtClean="0"/>
              <a:t>Ehécatl</a:t>
            </a:r>
            <a:r>
              <a:rPr lang="es-ES" i="1" dirty="0" smtClean="0"/>
              <a:t> Quetzalcóatl</a:t>
            </a:r>
            <a:br>
              <a:rPr lang="es-ES" i="1" dirty="0" smtClean="0"/>
            </a:br>
            <a:r>
              <a:rPr lang="es-ES" i="1" dirty="0" smtClean="0"/>
              <a:t>(como dios del viento), según la</a:t>
            </a:r>
            <a:br>
              <a:rPr lang="es-ES" i="1" dirty="0" smtClean="0"/>
            </a:br>
            <a:r>
              <a:rPr lang="es-ES" i="1" dirty="0" smtClean="0"/>
              <a:t>Historia de las Indias de Nueva</a:t>
            </a:r>
            <a:br>
              <a:rPr lang="es-ES" i="1" dirty="0" smtClean="0"/>
            </a:br>
            <a:r>
              <a:rPr lang="es-ES" i="1" dirty="0" smtClean="0"/>
              <a:t>España e islas de tierra firme,</a:t>
            </a:r>
            <a:br>
              <a:rPr lang="es-ES" i="1" dirty="0" smtClean="0"/>
            </a:br>
            <a:r>
              <a:rPr lang="es-ES" i="1" dirty="0" smtClean="0"/>
              <a:t>de Diego Durán. </a:t>
            </a:r>
            <a:r>
              <a:rPr lang="es-ES" dirty="0" smtClean="0"/>
              <a:t> </a:t>
            </a:r>
            <a:endParaRPr lang="es-ES" dirty="0"/>
          </a:p>
        </p:txBody>
      </p:sp>
      <p:pic>
        <p:nvPicPr>
          <p:cNvPr id="106500" name="Picture 4" descr="fig"/>
          <p:cNvPicPr>
            <a:picLocks noChangeAspect="1" noChangeArrowheads="1"/>
          </p:cNvPicPr>
          <p:nvPr/>
        </p:nvPicPr>
        <p:blipFill>
          <a:blip r:embed="rId3" cstate="print"/>
          <a:srcRect/>
          <a:stretch>
            <a:fillRect/>
          </a:stretch>
        </p:blipFill>
        <p:spPr bwMode="auto">
          <a:xfrm>
            <a:off x="3733800" y="214290"/>
            <a:ext cx="5410200" cy="4410076"/>
          </a:xfrm>
          <a:prstGeom prst="rect">
            <a:avLst/>
          </a:prstGeom>
          <a:noFill/>
        </p:spPr>
      </p:pic>
      <p:sp>
        <p:nvSpPr>
          <p:cNvPr id="8" name="7 Rectángulo"/>
          <p:cNvSpPr/>
          <p:nvPr/>
        </p:nvSpPr>
        <p:spPr>
          <a:xfrm>
            <a:off x="4347544" y="4857760"/>
            <a:ext cx="4572000" cy="923330"/>
          </a:xfrm>
          <a:prstGeom prst="rect">
            <a:avLst/>
          </a:prstGeom>
        </p:spPr>
        <p:txBody>
          <a:bodyPr>
            <a:spAutoFit/>
          </a:bodyPr>
          <a:lstStyle/>
          <a:p>
            <a:pPr algn="ctr"/>
            <a:r>
              <a:rPr lang="es-ES" i="1" dirty="0" smtClean="0"/>
              <a:t>El Templo redondo de </a:t>
            </a:r>
            <a:r>
              <a:rPr lang="es-ES" i="1" dirty="0" err="1" smtClean="0"/>
              <a:t>Ehécatl</a:t>
            </a:r>
            <a:r>
              <a:rPr lang="es-ES" i="1" dirty="0" smtClean="0"/>
              <a:t>-Quetzalcóatl, frente al Templo Mayor de México-Tenochtitlán.</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429124" y="571480"/>
            <a:ext cx="4000528" cy="5232202"/>
          </a:xfrm>
          <a:prstGeom prst="rect">
            <a:avLst/>
          </a:prstGeom>
        </p:spPr>
        <p:txBody>
          <a:bodyPr wrap="square">
            <a:spAutoFit/>
          </a:bodyPr>
          <a:lstStyle/>
          <a:p>
            <a:pPr algn="ctr"/>
            <a:r>
              <a:rPr lang="es-ES" dirty="0" smtClean="0"/>
              <a:t>	</a:t>
            </a:r>
            <a:r>
              <a:rPr lang="es-ES" sz="2800" dirty="0" smtClean="0"/>
              <a:t>   </a:t>
            </a:r>
            <a:r>
              <a:rPr lang="es-ES" sz="2800" u="sng" dirty="0" smtClean="0"/>
              <a:t>Quetzalcóatl </a:t>
            </a:r>
            <a:r>
              <a:rPr lang="es-ES" dirty="0" smtClean="0"/>
              <a:t>En náhuatl: </a:t>
            </a:r>
            <a:r>
              <a:rPr lang="es-ES" i="1" dirty="0" err="1" smtClean="0"/>
              <a:t>quetzalcōātl</a:t>
            </a:r>
            <a:r>
              <a:rPr lang="es-ES" dirty="0" smtClean="0"/>
              <a:t>, ‘serpiente hermosa’- </a:t>
            </a:r>
            <a:r>
              <a:rPr lang="es-ES" b="1" i="1" dirty="0" err="1" smtClean="0"/>
              <a:t>quetzalli</a:t>
            </a:r>
            <a:r>
              <a:rPr lang="es-ES" i="1" dirty="0" smtClean="0"/>
              <a:t>, es hermoso y </a:t>
            </a:r>
          </a:p>
          <a:p>
            <a:pPr algn="ctr"/>
            <a:r>
              <a:rPr lang="es-ES" b="1" i="1" dirty="0" err="1" smtClean="0"/>
              <a:t>Cōātl</a:t>
            </a:r>
            <a:r>
              <a:rPr lang="es-ES" b="1" i="1" dirty="0" smtClean="0"/>
              <a:t> </a:t>
            </a:r>
            <a:r>
              <a:rPr lang="es-ES" i="1" dirty="0" smtClean="0"/>
              <a:t>es</a:t>
            </a:r>
            <a:r>
              <a:rPr lang="es-ES" b="1" i="1" dirty="0" smtClean="0"/>
              <a:t> </a:t>
            </a:r>
            <a:r>
              <a:rPr lang="es-ES" i="1" dirty="0" smtClean="0"/>
              <a:t>serpiente.</a:t>
            </a:r>
            <a:endParaRPr lang="es-ES" dirty="0" smtClean="0"/>
          </a:p>
          <a:p>
            <a:pPr algn="ctr"/>
            <a:r>
              <a:rPr lang="es-ES" b="1" baseline="30000" dirty="0" smtClean="0"/>
              <a:t> </a:t>
            </a:r>
            <a:r>
              <a:rPr lang="es-ES" dirty="0" smtClean="0"/>
              <a:t>Representa la dualidad de la condición humana: la </a:t>
            </a:r>
            <a:r>
              <a:rPr lang="es-ES" b="1" dirty="0" smtClean="0"/>
              <a:t>"serpiente" </a:t>
            </a:r>
            <a:r>
              <a:rPr lang="es-ES" dirty="0" smtClean="0"/>
              <a:t>es cuerpo físico con sus limitaciones, y las </a:t>
            </a:r>
            <a:r>
              <a:rPr lang="es-ES" b="1" dirty="0" smtClean="0"/>
              <a:t>"plumas" </a:t>
            </a:r>
            <a:r>
              <a:rPr lang="es-ES" dirty="0" smtClean="0"/>
              <a:t>son los principios espirituales. </a:t>
            </a:r>
          </a:p>
          <a:p>
            <a:pPr algn="ctr"/>
            <a:endParaRPr lang="es-ES" dirty="0" smtClean="0"/>
          </a:p>
          <a:p>
            <a:pPr algn="ctr"/>
            <a:r>
              <a:rPr lang="es-ES" dirty="0" smtClean="0"/>
              <a:t>Quetzalcóatl es también el nombre náhuatl de los mesías mesoamericanos y el título de los sacerdotes supremos de la religión tolteca. </a:t>
            </a:r>
          </a:p>
          <a:p>
            <a:pPr algn="ctr"/>
            <a:r>
              <a:rPr lang="es-ES" dirty="0" smtClean="0"/>
              <a:t>Se manifestó en diversos profetas históricos, el último de los cuales fue  </a:t>
            </a:r>
            <a:r>
              <a:rPr lang="es-ES" dirty="0" err="1" smtClean="0"/>
              <a:t>Acatl</a:t>
            </a:r>
            <a:r>
              <a:rPr lang="es-ES" dirty="0" smtClean="0"/>
              <a:t> </a:t>
            </a:r>
            <a:r>
              <a:rPr lang="es-ES" dirty="0" err="1" smtClean="0"/>
              <a:t>Topiltzin</a:t>
            </a:r>
            <a:r>
              <a:rPr lang="es-ES" dirty="0" smtClean="0"/>
              <a:t>, rey de Tula que vivió entre los años 895 y 947  de la era cristiana.</a:t>
            </a:r>
            <a:endParaRPr lang="es-ES" dirty="0"/>
          </a:p>
        </p:txBody>
      </p:sp>
      <p:pic>
        <p:nvPicPr>
          <p:cNvPr id="3" name="Picture 2" descr="http://media-cdn.tripadvisor.com/media/photo-s/03/1a/63/06/museo-nacional-de-antropologia.jpg"/>
          <p:cNvPicPr>
            <a:picLocks noGrp="1" noChangeAspect="1" noChangeArrowheads="1"/>
          </p:cNvPicPr>
          <p:nvPr>
            <p:ph idx="1"/>
          </p:nvPr>
        </p:nvPicPr>
        <p:blipFill>
          <a:blip r:embed="rId2" cstate="print"/>
          <a:srcRect/>
          <a:stretch>
            <a:fillRect/>
          </a:stretch>
        </p:blipFill>
        <p:spPr bwMode="auto">
          <a:xfrm>
            <a:off x="214282" y="1428736"/>
            <a:ext cx="4022722" cy="3013385"/>
          </a:xfrm>
          <a:prstGeom prst="rect">
            <a:avLst/>
          </a:prstGeom>
          <a:noFill/>
        </p:spPr>
      </p:pic>
      <p:sp>
        <p:nvSpPr>
          <p:cNvPr id="5" name="4 CuadroTexto"/>
          <p:cNvSpPr txBox="1"/>
          <p:nvPr/>
        </p:nvSpPr>
        <p:spPr>
          <a:xfrm>
            <a:off x="714348" y="5072074"/>
            <a:ext cx="2985304" cy="830997"/>
          </a:xfrm>
          <a:prstGeom prst="rect">
            <a:avLst/>
          </a:prstGeom>
          <a:noFill/>
        </p:spPr>
        <p:txBody>
          <a:bodyPr wrap="none" rtlCol="0">
            <a:spAutoFit/>
          </a:bodyPr>
          <a:lstStyle/>
          <a:p>
            <a:pPr algn="ctr"/>
            <a:r>
              <a:rPr lang="es-ES" sz="2400" b="1" dirty="0" smtClean="0"/>
              <a:t>Quetzalcóatl</a:t>
            </a:r>
          </a:p>
          <a:p>
            <a:pPr algn="ctr"/>
            <a:r>
              <a:rPr lang="es-ES" sz="2400" b="1" dirty="0" smtClean="0"/>
              <a:t>Serpiente emplumada</a:t>
            </a:r>
            <a:endParaRPr lang="es-ES" sz="2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
          <p:cNvPicPr>
            <a:picLocks noGrp="1" noChangeAspect="1" noChangeArrowheads="1"/>
          </p:cNvPicPr>
          <p:nvPr>
            <p:ph idx="1"/>
          </p:nvPr>
        </p:nvPicPr>
        <p:blipFill>
          <a:blip r:embed="rId2" cstate="print">
            <a:lum/>
          </a:blip>
          <a:srcRect/>
          <a:stretch>
            <a:fillRect/>
          </a:stretch>
        </p:blipFill>
        <p:spPr bwMode="auto">
          <a:xfrm>
            <a:off x="285720" y="285728"/>
            <a:ext cx="4357718" cy="6336987"/>
          </a:xfrm>
          <a:prstGeom prst="rect">
            <a:avLst/>
          </a:prstGeom>
          <a:noFill/>
        </p:spPr>
      </p:pic>
      <p:sp>
        <p:nvSpPr>
          <p:cNvPr id="5" name="4 Rectángulo"/>
          <p:cNvSpPr/>
          <p:nvPr/>
        </p:nvSpPr>
        <p:spPr>
          <a:xfrm>
            <a:off x="5429256" y="1928802"/>
            <a:ext cx="2786082" cy="3139321"/>
          </a:xfrm>
          <a:prstGeom prst="rect">
            <a:avLst/>
          </a:prstGeom>
        </p:spPr>
        <p:txBody>
          <a:bodyPr wrap="square">
            <a:spAutoFit/>
          </a:bodyPr>
          <a:lstStyle/>
          <a:p>
            <a:pPr algn="ctr"/>
            <a:r>
              <a:rPr lang="es-ES" i="1" dirty="0" smtClean="0"/>
              <a:t>Piedra  de origen azteca, que testimonia en</a:t>
            </a:r>
            <a:br>
              <a:rPr lang="es-ES" i="1" dirty="0" smtClean="0"/>
            </a:br>
            <a:r>
              <a:rPr lang="es-ES" i="1" dirty="0" smtClean="0"/>
              <a:t>la parte superior la transmisión del poder</a:t>
            </a:r>
            <a:br>
              <a:rPr lang="es-ES" i="1" dirty="0" smtClean="0"/>
            </a:br>
            <a:r>
              <a:rPr lang="es-ES" i="1" dirty="0" smtClean="0"/>
              <a:t>entre el rey muerto </a:t>
            </a:r>
            <a:r>
              <a:rPr lang="es-ES" i="1" dirty="0" err="1" smtClean="0"/>
              <a:t>Tizoc</a:t>
            </a:r>
            <a:r>
              <a:rPr lang="es-ES" i="1" dirty="0" smtClean="0"/>
              <a:t> (izquierda) y el</a:t>
            </a:r>
            <a:br>
              <a:rPr lang="es-ES" i="1" dirty="0" smtClean="0"/>
            </a:br>
            <a:r>
              <a:rPr lang="es-ES" i="1" dirty="0" smtClean="0"/>
              <a:t>nuevo tlatoani, </a:t>
            </a:r>
            <a:r>
              <a:rPr lang="es-ES" i="1" dirty="0" err="1" smtClean="0"/>
              <a:t>Ahuitzotl</a:t>
            </a:r>
            <a:r>
              <a:rPr lang="es-ES" i="1" dirty="0" smtClean="0"/>
              <a:t> (derecha).</a:t>
            </a:r>
          </a:p>
          <a:p>
            <a:pPr algn="ctr"/>
            <a:r>
              <a:rPr lang="es-ES" i="1" dirty="0" smtClean="0"/>
              <a:t> Ambos están vestidos como sacerdotes y se sacan</a:t>
            </a:r>
            <a:br>
              <a:rPr lang="es-ES" i="1" dirty="0" smtClean="0"/>
            </a:br>
            <a:r>
              <a:rPr lang="es-ES" i="1" dirty="0" smtClean="0"/>
              <a:t>sangre de las orejas. </a:t>
            </a:r>
            <a:r>
              <a:rPr lang="es-ES" dirty="0" smtClean="0"/>
              <a:t> </a:t>
            </a:r>
            <a:endParaRPr lang="es-E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85852" y="1214422"/>
            <a:ext cx="6500858" cy="3139321"/>
          </a:xfrm>
          <a:prstGeom prst="rect">
            <a:avLst/>
          </a:prstGeom>
          <a:solidFill>
            <a:schemeClr val="accent1"/>
          </a:solidFill>
        </p:spPr>
        <p:txBody>
          <a:bodyPr wrap="square">
            <a:spAutoFit/>
          </a:bodyPr>
          <a:lstStyle/>
          <a:p>
            <a:pPr algn="ctr"/>
            <a:r>
              <a:rPr lang="es-ES" sz="6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a:p>
            <a:pPr algn="ctr"/>
            <a:r>
              <a:rPr lang="es-ES" sz="6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Ruta de </a:t>
            </a:r>
          </a:p>
          <a:p>
            <a:pPr algn="ctr"/>
            <a:r>
              <a:rPr lang="es-ES" sz="6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Hernán Cortés</a:t>
            </a:r>
            <a:endParaRPr lang="es-ES" sz="6600"/>
          </a:p>
        </p:txBody>
      </p:sp>
    </p:spTree>
  </p:cSld>
  <p:clrMapOvr>
    <a:masterClrMapping/>
  </p:clrMapOvr>
  <p:transition>
    <p:sndAc>
      <p:stSnd>
        <p:snd r:embed="rId2" name="Recuerdos recortada.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948690"/>
            <a:ext cx="8429684" cy="5632311"/>
          </a:xfrm>
          <a:prstGeom prst="rect">
            <a:avLst/>
          </a:prstGeom>
        </p:spPr>
        <p:txBody>
          <a:bodyPr wrap="square">
            <a:spAutoFit/>
          </a:bodyPr>
          <a:lstStyle/>
          <a:p>
            <a:pPr algn="just"/>
            <a:r>
              <a:rPr lang="es-ES" dirty="0"/>
              <a:t>El punto de partida es </a:t>
            </a:r>
            <a:r>
              <a:rPr lang="es-ES" b="1" dirty="0"/>
              <a:t>Medellín</a:t>
            </a:r>
            <a:r>
              <a:rPr lang="es-ES" dirty="0"/>
              <a:t>, </a:t>
            </a:r>
            <a:r>
              <a:rPr lang="es-ES" dirty="0" smtClean="0"/>
              <a:t>un </a:t>
            </a:r>
            <a:r>
              <a:rPr lang="es-ES" dirty="0"/>
              <a:t>pueblo de </a:t>
            </a:r>
            <a:r>
              <a:rPr lang="es-ES" dirty="0" smtClean="0"/>
              <a:t>Badajoz, </a:t>
            </a:r>
            <a:r>
              <a:rPr lang="es-ES" dirty="0"/>
              <a:t>donde nació el conquistador de México. Junto a un paisaje de la dehesa extremeña, se ve un ajuar de una tumba </a:t>
            </a:r>
            <a:r>
              <a:rPr lang="es-ES" dirty="0" err="1"/>
              <a:t>tartésica</a:t>
            </a:r>
            <a:r>
              <a:rPr lang="es-ES" dirty="0"/>
              <a:t> de la necrópolis local. </a:t>
            </a:r>
            <a:endParaRPr lang="es-ES" dirty="0" smtClean="0"/>
          </a:p>
          <a:p>
            <a:pPr algn="just"/>
            <a:r>
              <a:rPr lang="es-ES" dirty="0" smtClean="0"/>
              <a:t>Esa </a:t>
            </a:r>
            <a:r>
              <a:rPr lang="es-ES" dirty="0"/>
              <a:t>asociación remite a una de las ideas que revolotea por la exposición: “</a:t>
            </a:r>
            <a:r>
              <a:rPr lang="es-ES" i="1" dirty="0"/>
              <a:t>El hombre es un ser colonizador, la historia humana es la historia de las colonizaciones</a:t>
            </a:r>
            <a:r>
              <a:rPr lang="es-ES" i="1" dirty="0" smtClean="0"/>
              <a:t>”.</a:t>
            </a:r>
          </a:p>
          <a:p>
            <a:pPr algn="just"/>
            <a:r>
              <a:rPr lang="es-ES" dirty="0" smtClean="0"/>
              <a:t>La </a:t>
            </a:r>
            <a:r>
              <a:rPr lang="es-ES" dirty="0"/>
              <a:t>muestra se sirve de la peripecia vital de Cortés para explicar su época. Una sala acoge un </a:t>
            </a:r>
            <a:r>
              <a:rPr lang="es-ES" b="1" dirty="0"/>
              <a:t>facsímil del mapa de Américo Vespucio</a:t>
            </a:r>
            <a:r>
              <a:rPr lang="es-ES" dirty="0"/>
              <a:t>, con una </a:t>
            </a:r>
            <a:r>
              <a:rPr lang="es-ES" dirty="0" smtClean="0"/>
              <a:t>nación China </a:t>
            </a:r>
            <a:r>
              <a:rPr lang="es-ES" dirty="0"/>
              <a:t>alargada y una incipiente Sudamérica. Así se intuían los bordes del mundo</a:t>
            </a:r>
            <a:r>
              <a:rPr lang="es-ES" dirty="0" smtClean="0"/>
              <a:t>.</a:t>
            </a:r>
          </a:p>
          <a:p>
            <a:pPr algn="just"/>
            <a:r>
              <a:rPr lang="es-ES" dirty="0" smtClean="0"/>
              <a:t>Era </a:t>
            </a:r>
            <a:r>
              <a:rPr lang="es-ES" dirty="0"/>
              <a:t>el momento de las grandes expediciones, del astrolabio y la </a:t>
            </a:r>
            <a:r>
              <a:rPr lang="es-ES" dirty="0" smtClean="0"/>
              <a:t>carabela (hay dos muestras en la exposición) y también del riesgo.</a:t>
            </a:r>
          </a:p>
          <a:p>
            <a:pPr algn="just"/>
            <a:r>
              <a:rPr lang="es-ES" dirty="0" smtClean="0"/>
              <a:t>En </a:t>
            </a:r>
            <a:r>
              <a:rPr lang="es-ES" dirty="0"/>
              <a:t>una vitrina, debajo de un libro de legajos, se lee: “</a:t>
            </a:r>
            <a:r>
              <a:rPr lang="es-ES" i="1" dirty="0"/>
              <a:t>Carta de deuda de Hernán Cortés a Luis Fernández de Alfaro, maestre de la nao San Juan Bautista, de 11 pesos de oro por el pasaje…”</a:t>
            </a:r>
            <a:r>
              <a:rPr lang="es-ES" dirty="0"/>
              <a:t>. O sea, su billete de ida para una travesía incierta y peligrosa. </a:t>
            </a:r>
            <a:endParaRPr lang="es-ES" dirty="0" smtClean="0"/>
          </a:p>
          <a:p>
            <a:pPr algn="just"/>
            <a:r>
              <a:rPr lang="es-ES" dirty="0" smtClean="0"/>
              <a:t>En un video se puede hacer un viaje imaginario dentro de la bodega de una carabela. El </a:t>
            </a:r>
            <a:r>
              <a:rPr lang="es-ES" dirty="0"/>
              <a:t>sonido de una tempestad o la calma de un cielo de estrellas que orientan la ruta se recrean en una gigantesca pantalla. En el suelo, el armazón de una nave, sacos, cuerdas. Cruje la madera del barco, la mecánica del avance sobre el océano. </a:t>
            </a:r>
            <a:r>
              <a:rPr lang="es-ES" b="1" dirty="0"/>
              <a:t>Más adelante, un audiovisual reconstruye Tenochtitlán y la fascinación que causó en aquellos españoles. </a:t>
            </a:r>
            <a:r>
              <a:rPr lang="es-ES" dirty="0"/>
              <a:t>En este tramo del recorrido, se pueden ver las armas aztecas —una honda, flechas, lanzas— y la recreación —con un acabado como de peluche— de un guerrero jaguar.</a:t>
            </a:r>
          </a:p>
        </p:txBody>
      </p:sp>
      <p:sp>
        <p:nvSpPr>
          <p:cNvPr id="3" name="2 Rectángulo"/>
          <p:cNvSpPr/>
          <p:nvPr/>
        </p:nvSpPr>
        <p:spPr>
          <a:xfrm>
            <a:off x="1357290" y="0"/>
            <a:ext cx="69822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u="sng"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Ruta de Hernán Cortés</a:t>
            </a:r>
            <a:endParaRPr lang="es-ES" sz="5400" b="1" u="sng"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thumb/c/ce/Cort%C3%A9s_Ruta_Cuba-Tenochtitlan.png/220px-Cort%C3%A9s_Ruta_Cuba-Tenochtitlan.png"/>
          <p:cNvPicPr>
            <a:picLocks noChangeAspect="1" noChangeArrowheads="1"/>
          </p:cNvPicPr>
          <p:nvPr/>
        </p:nvPicPr>
        <p:blipFill>
          <a:blip r:embed="rId2" cstate="print">
            <a:lum contrast="-10000"/>
          </a:blip>
          <a:srcRect/>
          <a:stretch>
            <a:fillRect/>
          </a:stretch>
        </p:blipFill>
        <p:spPr bwMode="auto">
          <a:xfrm>
            <a:off x="1714480" y="214290"/>
            <a:ext cx="5448338" cy="3714776"/>
          </a:xfrm>
          <a:prstGeom prst="rect">
            <a:avLst/>
          </a:prstGeom>
          <a:noFill/>
        </p:spPr>
      </p:pic>
      <p:sp>
        <p:nvSpPr>
          <p:cNvPr id="3" name="2 CuadroTexto"/>
          <p:cNvSpPr txBox="1"/>
          <p:nvPr/>
        </p:nvSpPr>
        <p:spPr>
          <a:xfrm>
            <a:off x="1475656" y="0"/>
            <a:ext cx="6757101" cy="461665"/>
          </a:xfrm>
          <a:prstGeom prst="rect">
            <a:avLst/>
          </a:prstGeom>
          <a:noFill/>
        </p:spPr>
        <p:txBody>
          <a:bodyPr wrap="square" rtlCol="0">
            <a:spAutoFit/>
          </a:bodyPr>
          <a:lstStyle/>
          <a:p>
            <a:r>
              <a:rPr lang="es-ES" sz="2400" b="1" u="sng" dirty="0" smtClean="0"/>
              <a:t> Itinerario de la expedición de Hernán Cortés</a:t>
            </a:r>
            <a:endParaRPr lang="es-ES" sz="2400" b="1" u="sng" dirty="0"/>
          </a:p>
        </p:txBody>
      </p:sp>
      <p:sp>
        <p:nvSpPr>
          <p:cNvPr id="4" name="3 Rectángulo"/>
          <p:cNvSpPr/>
          <p:nvPr/>
        </p:nvSpPr>
        <p:spPr>
          <a:xfrm>
            <a:off x="714348" y="4000504"/>
            <a:ext cx="7643866" cy="2031325"/>
          </a:xfrm>
          <a:prstGeom prst="rect">
            <a:avLst/>
          </a:prstGeom>
        </p:spPr>
        <p:txBody>
          <a:bodyPr wrap="square">
            <a:spAutoFit/>
          </a:bodyPr>
          <a:lstStyle/>
          <a:p>
            <a:pPr algn="just"/>
            <a:r>
              <a:rPr lang="es-ES" dirty="0" smtClean="0"/>
              <a:t>Hernán Cortés partió precipitadamente del puerto de Santiago de Cuba, antes de que le pudiera cesar en su cargo, Diego Velázquez. Como  la expedición iba escasa de bastimentos, tuvo que aprovisionarse de estos en el puerto de Trinidad y otros lugares.</a:t>
            </a:r>
          </a:p>
          <a:p>
            <a:pPr algn="just"/>
            <a:r>
              <a:rPr lang="es-ES" dirty="0" smtClean="0"/>
              <a:t>Consistía aquella armada en 11 naves, con 518 infantes, 16 jinetes, 13 arcabuceros, 32 ballesteros, 110 marineros y unos 200 indios y negros como auxiliares de tropa. Llevaban 32 caballos, 10 cañones de bronce y 4 falconetes.</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f/f2/Fundacion_de_la_Ciudad_de_Mexico-Extracto_del_codice_Duran.jpg/300px-Fundacion_de_la_Ciudad_de_Mexico-Extracto_del_codice_Duran.jpg"/>
          <p:cNvPicPr>
            <a:picLocks noChangeAspect="1" noChangeArrowheads="1"/>
          </p:cNvPicPr>
          <p:nvPr/>
        </p:nvPicPr>
        <p:blipFill>
          <a:blip r:embed="rId2" cstate="print"/>
          <a:srcRect/>
          <a:stretch>
            <a:fillRect/>
          </a:stretch>
        </p:blipFill>
        <p:spPr bwMode="auto">
          <a:xfrm>
            <a:off x="0" y="0"/>
            <a:ext cx="5572164" cy="3343298"/>
          </a:xfrm>
          <a:prstGeom prst="rect">
            <a:avLst/>
          </a:prstGeom>
          <a:noFill/>
        </p:spPr>
      </p:pic>
      <p:sp>
        <p:nvSpPr>
          <p:cNvPr id="3" name="2 CuadroTexto"/>
          <p:cNvSpPr txBox="1"/>
          <p:nvPr/>
        </p:nvSpPr>
        <p:spPr>
          <a:xfrm>
            <a:off x="214282" y="3643314"/>
            <a:ext cx="4857751" cy="1200329"/>
          </a:xfrm>
          <a:prstGeom prst="rect">
            <a:avLst/>
          </a:prstGeom>
          <a:noFill/>
        </p:spPr>
        <p:txBody>
          <a:bodyPr wrap="square" rtlCol="0">
            <a:spAutoFit/>
          </a:bodyPr>
          <a:lstStyle/>
          <a:p>
            <a:pPr algn="ctr"/>
            <a:r>
              <a:rPr lang="es-ES" dirty="0" smtClean="0"/>
              <a:t>Escena que describe la elección del lugar donde fundar </a:t>
            </a:r>
            <a:r>
              <a:rPr lang="es-ES" dirty="0" err="1" smtClean="0"/>
              <a:t>Tenoctitlán</a:t>
            </a:r>
            <a:r>
              <a:rPr lang="es-ES" dirty="0" smtClean="0"/>
              <a:t>.</a:t>
            </a:r>
          </a:p>
          <a:p>
            <a:pPr algn="ctr"/>
            <a:r>
              <a:rPr lang="es-ES" dirty="0" smtClean="0"/>
              <a:t>El colibrí  hechicero se posa sobre el nopal. </a:t>
            </a:r>
          </a:p>
          <a:p>
            <a:pPr algn="ctr"/>
            <a:r>
              <a:rPr lang="es-ES" dirty="0" smtClean="0"/>
              <a:t>En el pico lleva la serpiente.</a:t>
            </a:r>
            <a:endParaRPr lang="es-ES" dirty="0"/>
          </a:p>
        </p:txBody>
      </p:sp>
      <p:pic>
        <p:nvPicPr>
          <p:cNvPr id="9220" name="Picture 4" descr="https://upload.wikimedia.org/wikipedia/commons/thumb/1/1a/MexicanSculptureRememberingTheSignForTenochtitlanFoundation.JPG/300px-MexicanSculptureRememberingTheSignForTenochtitlanFoundation.JPG"/>
          <p:cNvPicPr>
            <a:picLocks noChangeAspect="1" noChangeArrowheads="1"/>
          </p:cNvPicPr>
          <p:nvPr/>
        </p:nvPicPr>
        <p:blipFill>
          <a:blip r:embed="rId3" cstate="print"/>
          <a:srcRect/>
          <a:stretch>
            <a:fillRect/>
          </a:stretch>
        </p:blipFill>
        <p:spPr bwMode="auto">
          <a:xfrm>
            <a:off x="5214942" y="3911207"/>
            <a:ext cx="3929058" cy="2946794"/>
          </a:xfrm>
          <a:prstGeom prst="rect">
            <a:avLst/>
          </a:prstGeom>
          <a:noFill/>
        </p:spPr>
      </p:pic>
      <p:sp>
        <p:nvSpPr>
          <p:cNvPr id="5" name="4 CuadroTexto"/>
          <p:cNvSpPr txBox="1"/>
          <p:nvPr/>
        </p:nvSpPr>
        <p:spPr>
          <a:xfrm>
            <a:off x="1928794" y="5417365"/>
            <a:ext cx="3188502" cy="646331"/>
          </a:xfrm>
          <a:prstGeom prst="rect">
            <a:avLst/>
          </a:prstGeom>
          <a:noFill/>
        </p:spPr>
        <p:txBody>
          <a:bodyPr wrap="none" rtlCol="0">
            <a:spAutoFit/>
          </a:bodyPr>
          <a:lstStyle/>
          <a:p>
            <a:pPr algn="ctr"/>
            <a:r>
              <a:rPr lang="es-ES" dirty="0" smtClean="0"/>
              <a:t>Escultura conmemorativa</a:t>
            </a:r>
          </a:p>
          <a:p>
            <a:pPr algn="ctr"/>
            <a:r>
              <a:rPr lang="es-ES" dirty="0" smtClean="0"/>
              <a:t> de la fundación de Tenochtitlán</a:t>
            </a:r>
            <a:endParaRPr lang="es-ES" dirty="0"/>
          </a:p>
        </p:txBody>
      </p:sp>
      <p:pic>
        <p:nvPicPr>
          <p:cNvPr id="9222" name="Picture 6" descr="https://upload.wikimedia.org/wikipedia/commons/thumb/0/0c/Cambio_de_Cuauhmixtiltlan_a_Tenochtitlan.png/220px-Cambio_de_Cuauhmixtiltlan_a_Tenochtitlan.png"/>
          <p:cNvPicPr>
            <a:picLocks noChangeAspect="1" noChangeArrowheads="1"/>
          </p:cNvPicPr>
          <p:nvPr/>
        </p:nvPicPr>
        <p:blipFill>
          <a:blip r:embed="rId4" cstate="print"/>
          <a:srcRect/>
          <a:stretch>
            <a:fillRect/>
          </a:stretch>
        </p:blipFill>
        <p:spPr bwMode="auto">
          <a:xfrm>
            <a:off x="6429388" y="357166"/>
            <a:ext cx="2095500" cy="1304926"/>
          </a:xfrm>
          <a:prstGeom prst="rect">
            <a:avLst/>
          </a:prstGeom>
          <a:noFill/>
        </p:spPr>
      </p:pic>
      <p:sp>
        <p:nvSpPr>
          <p:cNvPr id="7" name="6 Rectángulo"/>
          <p:cNvSpPr/>
          <p:nvPr/>
        </p:nvSpPr>
        <p:spPr>
          <a:xfrm>
            <a:off x="6357950" y="1714488"/>
            <a:ext cx="2428924" cy="646331"/>
          </a:xfrm>
          <a:prstGeom prst="rect">
            <a:avLst/>
          </a:prstGeom>
        </p:spPr>
        <p:txBody>
          <a:bodyPr wrap="square">
            <a:spAutoFit/>
          </a:bodyPr>
          <a:lstStyle/>
          <a:p>
            <a:r>
              <a:rPr lang="es-ES" dirty="0" err="1" smtClean="0"/>
              <a:t>Cuauhmixtitlan</a:t>
            </a:r>
            <a:r>
              <a:rPr lang="es-ES" dirty="0" smtClean="0"/>
              <a:t> 1274</a:t>
            </a:r>
          </a:p>
          <a:p>
            <a:r>
              <a:rPr lang="es-ES" dirty="0" smtClean="0"/>
              <a:t> Y Tenochtitlan 1376</a:t>
            </a:r>
            <a:endParaRPr lang="es-E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57290" y="500042"/>
            <a:ext cx="6402459" cy="2585323"/>
          </a:xfrm>
          <a:prstGeom prst="rect">
            <a:avLst/>
          </a:prstGeom>
          <a:solidFill>
            <a:srgbClr val="0070C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hombre como animal colonizador</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CuadroTexto"/>
          <p:cNvSpPr txBox="1"/>
          <p:nvPr/>
        </p:nvSpPr>
        <p:spPr>
          <a:xfrm>
            <a:off x="857224" y="3857628"/>
            <a:ext cx="7215238" cy="2308324"/>
          </a:xfrm>
          <a:prstGeom prst="rect">
            <a:avLst/>
          </a:prstGeom>
          <a:noFill/>
        </p:spPr>
        <p:txBody>
          <a:bodyPr wrap="square" rtlCol="0">
            <a:spAutoFit/>
          </a:bodyPr>
          <a:lstStyle/>
          <a:p>
            <a:pPr algn="just"/>
            <a:r>
              <a:rPr lang="es-ES" dirty="0" smtClean="0"/>
              <a:t>Desde que surgió el Homo Sapiens (en el centro del Continente africano), este homínido a cuya especie pertenecemos, no ha dejado de buscar nuevos territorios para mejorar su nivel de vida. Hoy día con la “Economía globalizada” se siguen produciendo estas migraciones entre unas naciones y otras, incluso  entre diferentes continentes.  </a:t>
            </a:r>
          </a:p>
          <a:p>
            <a:pPr algn="just"/>
            <a:r>
              <a:rPr lang="es-ES" dirty="0" smtClean="0"/>
              <a:t>El descubrimiento del continente americano (lo que creían eran las Indias Occidentales), es el resultado de este afán de encontrar nuevos territorios en los que asentarse.</a:t>
            </a:r>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Acamapichtli.jpg"/>
          <p:cNvPicPr>
            <a:picLocks noChangeAspect="1" noChangeArrowheads="1"/>
          </p:cNvPicPr>
          <p:nvPr/>
        </p:nvPicPr>
        <p:blipFill>
          <a:blip r:embed="rId2" cstate="print"/>
          <a:srcRect/>
          <a:stretch>
            <a:fillRect/>
          </a:stretch>
        </p:blipFill>
        <p:spPr bwMode="auto">
          <a:xfrm>
            <a:off x="642910" y="500042"/>
            <a:ext cx="3927237" cy="4594868"/>
          </a:xfrm>
          <a:prstGeom prst="rect">
            <a:avLst/>
          </a:prstGeom>
          <a:noFill/>
        </p:spPr>
      </p:pic>
      <p:sp>
        <p:nvSpPr>
          <p:cNvPr id="4" name="3 Rectángulo"/>
          <p:cNvSpPr/>
          <p:nvPr/>
        </p:nvSpPr>
        <p:spPr>
          <a:xfrm>
            <a:off x="642910" y="5357826"/>
            <a:ext cx="7786742" cy="646331"/>
          </a:xfrm>
          <a:prstGeom prst="rect">
            <a:avLst/>
          </a:prstGeom>
        </p:spPr>
        <p:txBody>
          <a:bodyPr wrap="square">
            <a:spAutoFit/>
          </a:bodyPr>
          <a:lstStyle/>
          <a:p>
            <a:pPr algn="ctr"/>
            <a:r>
              <a:rPr lang="es-ES" b="1" dirty="0" err="1" smtClean="0"/>
              <a:t>Ācamāpīchtli</a:t>
            </a:r>
            <a:r>
              <a:rPr lang="es-ES" dirty="0" smtClean="0"/>
              <a:t> considerado el primer </a:t>
            </a:r>
            <a:r>
              <a:rPr lang="es-ES" dirty="0" err="1" smtClean="0"/>
              <a:t>Huey</a:t>
            </a:r>
            <a:r>
              <a:rPr lang="es-ES" dirty="0" smtClean="0"/>
              <a:t> tlatoani de los mexicas, que afianzó la alianza entre </a:t>
            </a:r>
            <a:r>
              <a:rPr lang="es-ES" dirty="0" err="1" smtClean="0"/>
              <a:t>Tenoctitlán</a:t>
            </a:r>
            <a:r>
              <a:rPr lang="es-ES" dirty="0" smtClean="0"/>
              <a:t> y la capital de los </a:t>
            </a:r>
            <a:r>
              <a:rPr lang="es-ES" dirty="0" err="1" smtClean="0"/>
              <a:t>topanecas</a:t>
            </a:r>
            <a:r>
              <a:rPr lang="es-ES" dirty="0" smtClean="0"/>
              <a:t>.</a:t>
            </a:r>
            <a:endParaRPr lang="es-ES" dirty="0"/>
          </a:p>
        </p:txBody>
      </p:sp>
      <p:sp>
        <p:nvSpPr>
          <p:cNvPr id="6" name="5 Rectángulo"/>
          <p:cNvSpPr/>
          <p:nvPr/>
        </p:nvSpPr>
        <p:spPr>
          <a:xfrm>
            <a:off x="4857752" y="3071810"/>
            <a:ext cx="3286148" cy="1200329"/>
          </a:xfrm>
          <a:prstGeom prst="rect">
            <a:avLst/>
          </a:prstGeom>
        </p:spPr>
        <p:txBody>
          <a:bodyPr wrap="square">
            <a:spAutoFit/>
          </a:bodyPr>
          <a:lstStyle/>
          <a:p>
            <a:pPr algn="ctr"/>
            <a:r>
              <a:rPr lang="es-ES" b="1" dirty="0" err="1" smtClean="0"/>
              <a:t>Ācamāpīchtli</a:t>
            </a:r>
            <a:endParaRPr lang="es-ES" b="1" dirty="0" smtClean="0"/>
          </a:p>
          <a:p>
            <a:pPr algn="ctr"/>
            <a:r>
              <a:rPr lang="es-ES" dirty="0" smtClean="0"/>
              <a:t>El que “empuña la vara de caña”, aunque más propiamente es </a:t>
            </a:r>
            <a:r>
              <a:rPr lang="es-ES" b="1" dirty="0" smtClean="0"/>
              <a:t>’puño cerrado con cañas’.</a:t>
            </a:r>
            <a:r>
              <a:rPr lang="es-ES" dirty="0" smtClean="0"/>
              <a:t> </a:t>
            </a:r>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4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4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api.ning.com/files/vOp4Ai71lIzTVJP8HJhUc5jGZw93j09NAjXaZLEfEou7gK-8Y5e-Zjf3KkEdqzOlwGolwX35deQN21w4neKl7O-P4KqR5XoO/okMozte2236.jpg"/>
          <p:cNvPicPr>
            <a:picLocks noGrp="1" noChangeAspect="1" noChangeArrowheads="1"/>
          </p:cNvPicPr>
          <p:nvPr>
            <p:ph idx="1"/>
          </p:nvPr>
        </p:nvPicPr>
        <p:blipFill>
          <a:blip r:embed="rId2" cstate="print"/>
          <a:srcRect/>
          <a:stretch>
            <a:fillRect/>
          </a:stretch>
        </p:blipFill>
        <p:spPr bwMode="auto">
          <a:xfrm>
            <a:off x="357158" y="357166"/>
            <a:ext cx="3698636" cy="4525963"/>
          </a:xfrm>
          <a:prstGeom prst="rect">
            <a:avLst/>
          </a:prstGeom>
          <a:noFill/>
        </p:spPr>
      </p:pic>
      <p:sp>
        <p:nvSpPr>
          <p:cNvPr id="5" name="4 Rectángulo"/>
          <p:cNvSpPr/>
          <p:nvPr/>
        </p:nvSpPr>
        <p:spPr>
          <a:xfrm>
            <a:off x="4643438" y="714356"/>
            <a:ext cx="3429024" cy="3416320"/>
          </a:xfrm>
          <a:prstGeom prst="rect">
            <a:avLst/>
          </a:prstGeom>
        </p:spPr>
        <p:txBody>
          <a:bodyPr wrap="square">
            <a:spAutoFit/>
          </a:bodyPr>
          <a:lstStyle/>
          <a:p>
            <a:pPr algn="ctr"/>
            <a:r>
              <a:rPr lang="es-ES" dirty="0" smtClean="0"/>
              <a:t>Este impresionante monumento de piedra muestra a Moctezuma junto al sol. La obra, una de las más importantes que se conserva de la cultura azteca, es un documento de extraordinaria destreza que simboliza la condición de mediador entre el pueblo y los dioses que poseía el emperador.</a:t>
            </a:r>
          </a:p>
          <a:p>
            <a:pPr algn="ctr"/>
            <a:r>
              <a:rPr lang="es-ES" dirty="0" smtClean="0"/>
              <a:t> Museo Nacional de Antropología, Ciudad de México.</a:t>
            </a:r>
            <a:endParaRPr lang="es-ES" dirty="0"/>
          </a:p>
        </p:txBody>
      </p:sp>
      <p:sp>
        <p:nvSpPr>
          <p:cNvPr id="7" name="6 Rectángulo"/>
          <p:cNvSpPr/>
          <p:nvPr/>
        </p:nvSpPr>
        <p:spPr>
          <a:xfrm>
            <a:off x="1000100" y="5103674"/>
            <a:ext cx="6429420" cy="1477328"/>
          </a:xfrm>
          <a:prstGeom prst="rect">
            <a:avLst/>
          </a:prstGeom>
        </p:spPr>
        <p:txBody>
          <a:bodyPr wrap="square">
            <a:spAutoFit/>
          </a:bodyPr>
          <a:lstStyle/>
          <a:p>
            <a:pPr algn="ctr"/>
            <a:r>
              <a:rPr lang="es-ES" b="1" dirty="0" smtClean="0"/>
              <a:t>“</a:t>
            </a:r>
            <a:r>
              <a:rPr lang="es-ES" b="1" dirty="0" err="1" smtClean="0"/>
              <a:t>Teocalli</a:t>
            </a:r>
            <a:r>
              <a:rPr lang="es-ES" b="1" dirty="0" smtClean="0"/>
              <a:t> de la guerra sagrada",</a:t>
            </a:r>
            <a:r>
              <a:rPr lang="es-ES" dirty="0" smtClean="0"/>
              <a:t> un complejo templo piramidal de tamaño reducido esculpido directamente en la piedra que fue encargado por Moctezuma en 1507 para la ceremonia del </a:t>
            </a:r>
            <a:r>
              <a:rPr lang="es-ES" b="1" dirty="0" smtClean="0"/>
              <a:t>"Nuevo Fuego",</a:t>
            </a:r>
            <a:r>
              <a:rPr lang="es-ES" dirty="0" smtClean="0"/>
              <a:t> celebrada por los mexicas cada </a:t>
            </a:r>
            <a:r>
              <a:rPr lang="es-ES" b="1" dirty="0" smtClean="0"/>
              <a:t>52</a:t>
            </a:r>
            <a:r>
              <a:rPr lang="es-ES" dirty="0" smtClean="0"/>
              <a:t> años, cuando coincidían los calendarios civil y lunar.</a:t>
            </a:r>
            <a:endParaRPr lang="es-E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4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salonhogar.net/Enciclopedia/Aztecas/dias.jpg"/>
          <p:cNvPicPr>
            <a:picLocks noGrp="1" noChangeAspect="1" noChangeArrowheads="1"/>
          </p:cNvPicPr>
          <p:nvPr>
            <p:ph idx="1"/>
          </p:nvPr>
        </p:nvPicPr>
        <p:blipFill>
          <a:blip r:embed="rId2" cstate="print"/>
          <a:srcRect/>
          <a:stretch>
            <a:fillRect/>
          </a:stretch>
        </p:blipFill>
        <p:spPr bwMode="auto">
          <a:xfrm>
            <a:off x="428596" y="0"/>
            <a:ext cx="3040595" cy="6858000"/>
          </a:xfrm>
          <a:prstGeom prst="rect">
            <a:avLst/>
          </a:prstGeom>
          <a:noFill/>
        </p:spPr>
      </p:pic>
      <p:pic>
        <p:nvPicPr>
          <p:cNvPr id="114690" name="Picture 2" descr="https://encrypted-tbn2.gstatic.com/images?q=tbn:ANd9GcRuaBqIWW29IGQ4LK2TSs151GWF1iUN2Er_2KoWyE1knJFrXpsR"/>
          <p:cNvPicPr>
            <a:picLocks noChangeAspect="1" noChangeArrowheads="1"/>
          </p:cNvPicPr>
          <p:nvPr/>
        </p:nvPicPr>
        <p:blipFill>
          <a:blip r:embed="rId3" cstate="print"/>
          <a:srcRect/>
          <a:stretch>
            <a:fillRect/>
          </a:stretch>
        </p:blipFill>
        <p:spPr bwMode="auto">
          <a:xfrm>
            <a:off x="4643438" y="214290"/>
            <a:ext cx="3143240" cy="4876785"/>
          </a:xfrm>
          <a:prstGeom prst="rect">
            <a:avLst/>
          </a:prstGeom>
          <a:noFill/>
        </p:spPr>
      </p:pic>
      <p:sp>
        <p:nvSpPr>
          <p:cNvPr id="6" name="5 CuadroTexto"/>
          <p:cNvSpPr txBox="1"/>
          <p:nvPr/>
        </p:nvSpPr>
        <p:spPr>
          <a:xfrm>
            <a:off x="3786182" y="5429264"/>
            <a:ext cx="5000660" cy="1292662"/>
          </a:xfrm>
          <a:prstGeom prst="rect">
            <a:avLst/>
          </a:prstGeom>
          <a:noFill/>
        </p:spPr>
        <p:txBody>
          <a:bodyPr wrap="square" rtlCol="0">
            <a:spAutoFit/>
          </a:bodyPr>
          <a:lstStyle/>
          <a:p>
            <a:pPr algn="ctr"/>
            <a:r>
              <a:rPr lang="es-ES" sz="2400" b="1" dirty="0" smtClean="0"/>
              <a:t>Días del calendario azteca</a:t>
            </a:r>
          </a:p>
          <a:p>
            <a:pPr algn="ctr"/>
            <a:r>
              <a:rPr lang="es-ES" dirty="0" smtClean="0"/>
              <a:t>El año de 365 días estaba dividido en 18 meses (de aproximadamente 20 días), cuyos nombres se ven en las figuras de arriba (animales, plantas, etc.).</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upload.wikimedia.org/wikipedia/commons/thumb/9/94/Tudela098v-099r.jpg/400px-Tudela098v-099r.jpg"/>
          <p:cNvPicPr>
            <a:picLocks noChangeAspect="1" noChangeArrowheads="1"/>
          </p:cNvPicPr>
          <p:nvPr/>
        </p:nvPicPr>
        <p:blipFill>
          <a:blip r:embed="rId2" cstate="print"/>
          <a:srcRect/>
          <a:stretch>
            <a:fillRect/>
          </a:stretch>
        </p:blipFill>
        <p:spPr bwMode="auto">
          <a:xfrm>
            <a:off x="285720" y="357166"/>
            <a:ext cx="5929354" cy="4239489"/>
          </a:xfrm>
          <a:prstGeom prst="rect">
            <a:avLst/>
          </a:prstGeom>
          <a:noFill/>
        </p:spPr>
      </p:pic>
      <p:sp>
        <p:nvSpPr>
          <p:cNvPr id="5" name="4 CuadroTexto"/>
          <p:cNvSpPr txBox="1"/>
          <p:nvPr/>
        </p:nvSpPr>
        <p:spPr>
          <a:xfrm>
            <a:off x="6429388" y="2500306"/>
            <a:ext cx="2345770" cy="461665"/>
          </a:xfrm>
          <a:prstGeom prst="rect">
            <a:avLst/>
          </a:prstGeom>
          <a:noFill/>
        </p:spPr>
        <p:txBody>
          <a:bodyPr wrap="none" rtlCol="0">
            <a:spAutoFit/>
          </a:bodyPr>
          <a:lstStyle/>
          <a:p>
            <a:r>
              <a:rPr lang="es-ES" sz="2400" b="1" smtClean="0"/>
              <a:t>Códice de Tudela</a:t>
            </a:r>
            <a:endParaRPr lang="es-ES" sz="2400" b="1"/>
          </a:p>
        </p:txBody>
      </p:sp>
      <p:sp>
        <p:nvSpPr>
          <p:cNvPr id="6" name="5 Rectángulo"/>
          <p:cNvSpPr/>
          <p:nvPr/>
        </p:nvSpPr>
        <p:spPr>
          <a:xfrm>
            <a:off x="1000100" y="4714884"/>
            <a:ext cx="7358114" cy="1754326"/>
          </a:xfrm>
          <a:prstGeom prst="rect">
            <a:avLst/>
          </a:prstGeom>
        </p:spPr>
        <p:txBody>
          <a:bodyPr wrap="square">
            <a:spAutoFit/>
          </a:bodyPr>
          <a:lstStyle/>
          <a:p>
            <a:pPr algn="ctr"/>
            <a:r>
              <a:rPr lang="en-US" b="1" dirty="0" smtClean="0"/>
              <a:t>Folios 98 verso and 99 recto, </a:t>
            </a:r>
            <a:r>
              <a:rPr lang="en-US" b="1" dirty="0" err="1" smtClean="0"/>
              <a:t>muestran</a:t>
            </a:r>
            <a:r>
              <a:rPr lang="en-US" b="1" dirty="0" smtClean="0"/>
              <a:t> </a:t>
            </a:r>
            <a:r>
              <a:rPr lang="en-US" b="1" dirty="0" err="1" smtClean="0"/>
              <a:t>aspectos</a:t>
            </a:r>
            <a:r>
              <a:rPr lang="en-US" b="1" dirty="0" smtClean="0"/>
              <a:t> del </a:t>
            </a:r>
            <a:r>
              <a:rPr lang="en-US" b="1" dirty="0" err="1" smtClean="0"/>
              <a:t>calendario</a:t>
            </a:r>
            <a:r>
              <a:rPr lang="en-US" b="1" dirty="0" smtClean="0"/>
              <a:t> </a:t>
            </a:r>
            <a:r>
              <a:rPr lang="en-US" b="1" dirty="0" err="1" smtClean="0"/>
              <a:t>azteca.Fue</a:t>
            </a:r>
            <a:r>
              <a:rPr lang="en-US" b="1" dirty="0" smtClean="0"/>
              <a:t> </a:t>
            </a:r>
            <a:r>
              <a:rPr lang="en-US" b="1" dirty="0" err="1" smtClean="0"/>
              <a:t>descubierto</a:t>
            </a:r>
            <a:r>
              <a:rPr lang="en-US" b="1" dirty="0" smtClean="0"/>
              <a:t> </a:t>
            </a:r>
            <a:r>
              <a:rPr lang="en-US" b="1" dirty="0" err="1" smtClean="0"/>
              <a:t>en</a:t>
            </a:r>
            <a:r>
              <a:rPr lang="en-US" b="1" dirty="0" smtClean="0"/>
              <a:t> 1940 y </a:t>
            </a:r>
            <a:r>
              <a:rPr lang="en-US" b="1" dirty="0" err="1" smtClean="0"/>
              <a:t>comprado</a:t>
            </a:r>
            <a:r>
              <a:rPr lang="en-US" b="1" dirty="0" smtClean="0"/>
              <a:t> </a:t>
            </a:r>
            <a:r>
              <a:rPr lang="en-US" b="1" dirty="0" err="1" smtClean="0"/>
              <a:t>por</a:t>
            </a:r>
            <a:r>
              <a:rPr lang="en-US" b="1" dirty="0" smtClean="0"/>
              <a:t> el </a:t>
            </a:r>
            <a:r>
              <a:rPr lang="en-US" b="1" dirty="0" err="1" smtClean="0"/>
              <a:t>Gobierno</a:t>
            </a:r>
            <a:r>
              <a:rPr lang="en-US" b="1" dirty="0" smtClean="0"/>
              <a:t> </a:t>
            </a:r>
            <a:r>
              <a:rPr lang="en-US" b="1" dirty="0" err="1" smtClean="0"/>
              <a:t>español</a:t>
            </a:r>
            <a:r>
              <a:rPr lang="en-US" b="1" dirty="0" smtClean="0"/>
              <a:t>.</a:t>
            </a:r>
          </a:p>
          <a:p>
            <a:pPr algn="ctr"/>
            <a:r>
              <a:rPr lang="en-US" dirty="0" err="1" smtClean="0"/>
              <a:t>Museo</a:t>
            </a:r>
            <a:r>
              <a:rPr lang="en-US" dirty="0" smtClean="0"/>
              <a:t> de </a:t>
            </a:r>
            <a:r>
              <a:rPr lang="en-US" dirty="0" err="1" smtClean="0"/>
              <a:t>América</a:t>
            </a:r>
            <a:r>
              <a:rPr lang="en-US" dirty="0" smtClean="0"/>
              <a:t> – Madrid</a:t>
            </a:r>
          </a:p>
          <a:p>
            <a:pPr algn="ctr"/>
            <a:r>
              <a:rPr lang="es-ES" dirty="0" smtClean="0"/>
              <a:t>El nombre del Códice le viene por Don José Tudela de la Orden, quien lo presentó en 1947 al mundo científico en el Congreso Internacional de Americanistas de París. </a:t>
            </a:r>
            <a:endParaRPr lang="es-E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00430" y="3571876"/>
            <a:ext cx="2416174" cy="461665"/>
          </a:xfrm>
          <a:prstGeom prst="rect">
            <a:avLst/>
          </a:prstGeom>
          <a:noFill/>
        </p:spPr>
        <p:txBody>
          <a:bodyPr wrap="none" rtlCol="0">
            <a:spAutoFit/>
          </a:bodyPr>
          <a:lstStyle/>
          <a:p>
            <a:r>
              <a:rPr lang="es-ES" sz="2400" b="1" smtClean="0"/>
              <a:t>Códice Borbónico</a:t>
            </a:r>
            <a:endParaRPr lang="es-ES" sz="2400" b="1"/>
          </a:p>
        </p:txBody>
      </p:sp>
      <p:pic>
        <p:nvPicPr>
          <p:cNvPr id="143362" name="Picture 2" descr="http://publications.newberry.org/aztecs/images/full/s1i1p1.jpg"/>
          <p:cNvPicPr>
            <a:picLocks noChangeAspect="1" noChangeArrowheads="1"/>
          </p:cNvPicPr>
          <p:nvPr/>
        </p:nvPicPr>
        <p:blipFill>
          <a:blip r:embed="rId2" cstate="print"/>
          <a:srcRect/>
          <a:stretch>
            <a:fillRect/>
          </a:stretch>
        </p:blipFill>
        <p:spPr bwMode="auto">
          <a:xfrm>
            <a:off x="1142976" y="0"/>
            <a:ext cx="6786610" cy="3579937"/>
          </a:xfrm>
          <a:prstGeom prst="rect">
            <a:avLst/>
          </a:prstGeom>
          <a:noFill/>
        </p:spPr>
      </p:pic>
      <p:sp>
        <p:nvSpPr>
          <p:cNvPr id="7" name="6 Rectángulo"/>
          <p:cNvSpPr/>
          <p:nvPr/>
        </p:nvSpPr>
        <p:spPr>
          <a:xfrm>
            <a:off x="214282" y="3995678"/>
            <a:ext cx="8715436" cy="2862322"/>
          </a:xfrm>
          <a:prstGeom prst="rect">
            <a:avLst/>
          </a:prstGeom>
        </p:spPr>
        <p:txBody>
          <a:bodyPr wrap="square">
            <a:spAutoFit/>
          </a:bodyPr>
          <a:lstStyle/>
          <a:p>
            <a:pPr algn="just"/>
            <a:r>
              <a:rPr lang="es-ES" dirty="0" smtClean="0"/>
              <a:t> Se trata de un manuscrito en forma de biombo en </a:t>
            </a:r>
            <a:r>
              <a:rPr lang="es-ES" i="1" dirty="0" err="1" smtClean="0"/>
              <a:t>amatl</a:t>
            </a:r>
            <a:r>
              <a:rPr lang="es-ES" dirty="0" smtClean="0"/>
              <a:t> (papel de corteza), el </a:t>
            </a:r>
            <a:r>
              <a:rPr lang="es-ES" i="1" dirty="0" smtClean="0"/>
              <a:t>Códice Borbónico</a:t>
            </a:r>
            <a:r>
              <a:rPr lang="es-ES" dirty="0" smtClean="0"/>
              <a:t> es un calendario adivinatorio (</a:t>
            </a:r>
            <a:r>
              <a:rPr lang="es-ES" i="1" dirty="0" err="1" smtClean="0"/>
              <a:t>tonalamatl</a:t>
            </a:r>
            <a:r>
              <a:rPr lang="es-ES" dirty="0" smtClean="0"/>
              <a:t>/libro de los días) utilizado para adivinar el futuro con propósitos prácticos y rituales. Cada página representa una “semana” de trece días en un calendario de 260 días donde están prominentemente plasmados los dioses regentes y los símbolos asociados con la semana. En los recuadros al borde de cada página, los días de la semana nombrados y numerados (por puntos del 1 al 13) están acompañados por seres supernaturales que los rigen (pájaros y deidades).</a:t>
            </a:r>
          </a:p>
          <a:p>
            <a:pPr algn="just"/>
            <a:r>
              <a:rPr lang="es-ES" dirty="0" smtClean="0"/>
              <a:t>Una obra maestra del estilo azteca, el </a:t>
            </a:r>
            <a:r>
              <a:rPr lang="es-ES" b="1" i="1" dirty="0" smtClean="0"/>
              <a:t>Códice Borbónico</a:t>
            </a:r>
            <a:r>
              <a:rPr lang="es-ES" dirty="0" smtClean="0"/>
              <a:t> se cree hecho después de la llegada de los españoles. Observe las palabras en español que glosan el texto pictográfico de los días numerados.</a:t>
            </a:r>
            <a:endParaRPr lang="es-E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28596" y="2357430"/>
            <a:ext cx="8229600" cy="3108543"/>
          </a:xfrm>
          <a:prstGeom prst="rect">
            <a:avLst/>
          </a:prstGeom>
        </p:spPr>
        <p:txBody>
          <a:bodyPr>
            <a:spAutoFit/>
          </a:bodyPr>
          <a:lstStyle/>
          <a:p>
            <a:pPr algn="just">
              <a:buNone/>
            </a:pPr>
            <a:r>
              <a:rPr lang="es-ES" dirty="0" smtClean="0"/>
              <a:t>	</a:t>
            </a:r>
            <a:r>
              <a:rPr lang="es-ES" sz="2000" dirty="0" smtClean="0"/>
              <a:t>La religión azteca no tenía un salvador de la humanidad, ni cielo o infierno para recompensar o castigar las consecuencias de la conducta humana. Los aztecas y sus antepasados, creían que las fuerzas de la naturaleza obraban para el bien o para el mal en gran manera como lo hace la humanidad, así es que para ellos era lógico personificar los elementos como dioses o diosas.</a:t>
            </a:r>
          </a:p>
          <a:p>
            <a:pPr algn="just">
              <a:buNone/>
            </a:pPr>
            <a:r>
              <a:rPr lang="es-ES" sz="2000" dirty="0" smtClean="0"/>
              <a:t>	La práctica del rito sagrado traía consigo el ofrecimiento de regalos, las oraciones y la realización de actos simbólicos para inducir a los poderes divinos a obrar por el bien público. </a:t>
            </a:r>
            <a:endParaRPr lang="es-ES" sz="2000" dirty="0"/>
          </a:p>
        </p:txBody>
      </p:sp>
      <p:sp>
        <p:nvSpPr>
          <p:cNvPr id="5" name="4 Rectángulo"/>
          <p:cNvSpPr/>
          <p:nvPr/>
        </p:nvSpPr>
        <p:spPr>
          <a:xfrm>
            <a:off x="2000232" y="1214422"/>
            <a:ext cx="5242717"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 religión azteca</a:t>
            </a:r>
            <a:endParaRPr lang="es-E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timetravelteam.com/ethno/ludi/aztecLudus/sacrifice_human450pxbr.jpg"/>
          <p:cNvPicPr>
            <a:picLocks noChangeAspect="1" noChangeArrowheads="1"/>
          </p:cNvPicPr>
          <p:nvPr/>
        </p:nvPicPr>
        <p:blipFill>
          <a:blip r:embed="rId2" cstate="print"/>
          <a:srcRect/>
          <a:stretch>
            <a:fillRect/>
          </a:stretch>
        </p:blipFill>
        <p:spPr bwMode="auto">
          <a:xfrm>
            <a:off x="785786" y="642918"/>
            <a:ext cx="7664967" cy="4786346"/>
          </a:xfrm>
          <a:prstGeom prst="rect">
            <a:avLst/>
          </a:prstGeom>
          <a:noFill/>
        </p:spPr>
      </p:pic>
      <p:sp>
        <p:nvSpPr>
          <p:cNvPr id="3" name="2 CuadroTexto"/>
          <p:cNvSpPr txBox="1"/>
          <p:nvPr/>
        </p:nvSpPr>
        <p:spPr>
          <a:xfrm>
            <a:off x="642910" y="5715016"/>
            <a:ext cx="8072494" cy="400110"/>
          </a:xfrm>
          <a:prstGeom prst="rect">
            <a:avLst/>
          </a:prstGeom>
          <a:noFill/>
        </p:spPr>
        <p:txBody>
          <a:bodyPr wrap="square" rtlCol="0">
            <a:spAutoFit/>
          </a:bodyPr>
          <a:lstStyle/>
          <a:p>
            <a:pPr algn="just"/>
            <a:r>
              <a:rPr lang="es-ES" sz="2000" b="1" smtClean="0"/>
              <a:t>Sacrificio humano, como ofrenda  para ganarse la voluntad de  los dioses.</a:t>
            </a:r>
            <a:endParaRPr lang="es-ES" sz="20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5.JPG"/>
          <p:cNvPicPr>
            <a:picLocks noGrp="1" noChangeAspect="1"/>
          </p:cNvPicPr>
          <p:nvPr>
            <p:ph idx="1"/>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5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useo templo mayor 3"/>
          <p:cNvPicPr>
            <a:picLocks noGrp="1" noChangeAspect="1" noChangeArrowheads="1"/>
          </p:cNvPicPr>
          <p:nvPr>
            <p:ph idx="1"/>
          </p:nvPr>
        </p:nvPicPr>
        <p:blipFill>
          <a:blip r:embed="rId2" cstate="print"/>
          <a:srcRect/>
          <a:stretch>
            <a:fillRect/>
          </a:stretch>
        </p:blipFill>
        <p:spPr bwMode="auto">
          <a:xfrm>
            <a:off x="0" y="0"/>
            <a:ext cx="6054847" cy="4027614"/>
          </a:xfrm>
          <a:prstGeom prst="rect">
            <a:avLst/>
          </a:prstGeom>
          <a:noFill/>
        </p:spPr>
      </p:pic>
      <p:sp>
        <p:nvSpPr>
          <p:cNvPr id="5" name="4 Rectángulo"/>
          <p:cNvSpPr/>
          <p:nvPr/>
        </p:nvSpPr>
        <p:spPr>
          <a:xfrm>
            <a:off x="214282" y="4071942"/>
            <a:ext cx="5715040" cy="2585323"/>
          </a:xfrm>
          <a:prstGeom prst="rect">
            <a:avLst/>
          </a:prstGeom>
        </p:spPr>
        <p:txBody>
          <a:bodyPr wrap="square">
            <a:spAutoFit/>
          </a:bodyPr>
          <a:lstStyle/>
          <a:p>
            <a:pPr algn="ctr"/>
            <a:r>
              <a:rPr lang="es-ES" dirty="0" smtClean="0"/>
              <a:t>Escultura circular de 3 metros de diámetro, representa a </a:t>
            </a:r>
            <a:r>
              <a:rPr lang="es-ES" b="1" dirty="0" err="1" smtClean="0"/>
              <a:t>Coyolxauhqui</a:t>
            </a:r>
            <a:r>
              <a:rPr lang="es-ES" b="1" dirty="0" smtClean="0"/>
              <a:t>, diosa de la luna, </a:t>
            </a:r>
            <a:r>
              <a:rPr lang="es-ES" dirty="0" smtClean="0"/>
              <a:t>decapitada y desmembrada por su hermano </a:t>
            </a:r>
            <a:r>
              <a:rPr lang="es-ES" b="1" dirty="0" smtClean="0"/>
              <a:t>Huitzilopochtli.</a:t>
            </a:r>
          </a:p>
          <a:p>
            <a:pPr algn="ctr"/>
            <a:r>
              <a:rPr lang="es-ES" dirty="0" smtClean="0"/>
              <a:t>Su hermano Huitzilopochtli la descuartizó y arrojó su cabeza al cielo, pues ella y sus otros hermanos planeaban matar a su madre </a:t>
            </a:r>
            <a:r>
              <a:rPr lang="es-ES" dirty="0" err="1" smtClean="0"/>
              <a:t>Coatlique</a:t>
            </a:r>
            <a:r>
              <a:rPr lang="es-ES" dirty="0" smtClean="0"/>
              <a:t> tras quedar ésta embarazada  de un modo que consideraban deshonroso, por medio de una bola de plumas que guardó en su seno. Del embarazo nació el propio Huitzilopochtli.</a:t>
            </a:r>
            <a:endParaRPr lang="es-ES" dirty="0"/>
          </a:p>
        </p:txBody>
      </p:sp>
      <p:pic>
        <p:nvPicPr>
          <p:cNvPr id="63492" name="Picture 4" descr="http://upload.wikimedia.org/wikipedia/commons/thumb/2/25/Disco_Coyolxauhqui.jpg/220px-Disco_Coyolxauhqui.jpg"/>
          <p:cNvPicPr>
            <a:picLocks noChangeAspect="1" noChangeArrowheads="1"/>
          </p:cNvPicPr>
          <p:nvPr/>
        </p:nvPicPr>
        <p:blipFill>
          <a:blip r:embed="rId3" cstate="print"/>
          <a:srcRect/>
          <a:stretch>
            <a:fillRect/>
          </a:stretch>
        </p:blipFill>
        <p:spPr bwMode="auto">
          <a:xfrm>
            <a:off x="6286512" y="3714750"/>
            <a:ext cx="2857488" cy="3143250"/>
          </a:xfrm>
          <a:prstGeom prst="rect">
            <a:avLst/>
          </a:prstGeom>
          <a:noFill/>
        </p:spPr>
      </p:pic>
      <p:pic>
        <p:nvPicPr>
          <p:cNvPr id="63494" name="Picture 6" descr="http://upload.wikimedia.org/wikipedia/commons/thumb/d/d3/Coyolx%C4%81uhqui.jpg/220px-Coyolx%C4%81uhqui.jpg"/>
          <p:cNvPicPr>
            <a:picLocks noChangeAspect="1" noChangeArrowheads="1"/>
          </p:cNvPicPr>
          <p:nvPr/>
        </p:nvPicPr>
        <p:blipFill>
          <a:blip r:embed="rId4" cstate="print"/>
          <a:srcRect/>
          <a:stretch>
            <a:fillRect/>
          </a:stretch>
        </p:blipFill>
        <p:spPr bwMode="auto">
          <a:xfrm>
            <a:off x="6357950" y="-1"/>
            <a:ext cx="2952756" cy="297959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gustin\Desktop\coatlicue.jpg"/>
          <p:cNvPicPr>
            <a:picLocks noChangeAspect="1" noChangeArrowheads="1"/>
          </p:cNvPicPr>
          <p:nvPr/>
        </p:nvPicPr>
        <p:blipFill>
          <a:blip r:embed="rId2" cstate="print"/>
          <a:srcRect/>
          <a:stretch>
            <a:fillRect/>
          </a:stretch>
        </p:blipFill>
        <p:spPr bwMode="auto">
          <a:xfrm>
            <a:off x="1714480" y="214290"/>
            <a:ext cx="5669675" cy="4503734"/>
          </a:xfrm>
          <a:prstGeom prst="rect">
            <a:avLst/>
          </a:prstGeom>
          <a:noFill/>
        </p:spPr>
      </p:pic>
      <p:sp>
        <p:nvSpPr>
          <p:cNvPr id="3" name="2 CuadroTexto"/>
          <p:cNvSpPr txBox="1"/>
          <p:nvPr/>
        </p:nvSpPr>
        <p:spPr>
          <a:xfrm>
            <a:off x="0" y="5011341"/>
            <a:ext cx="8854834" cy="1846659"/>
          </a:xfrm>
          <a:prstGeom prst="rect">
            <a:avLst/>
          </a:prstGeom>
          <a:noFill/>
        </p:spPr>
        <p:txBody>
          <a:bodyPr wrap="square" rtlCol="0">
            <a:spAutoFit/>
          </a:bodyPr>
          <a:lstStyle/>
          <a:p>
            <a:pPr algn="ctr"/>
            <a:r>
              <a:rPr lang="es-ES" sz="2400" dirty="0" smtClean="0"/>
              <a:t>            </a:t>
            </a:r>
            <a:r>
              <a:rPr lang="es-ES" sz="2400" b="1" dirty="0" err="1" smtClean="0"/>
              <a:t>Coatlicue</a:t>
            </a:r>
            <a:r>
              <a:rPr lang="es-ES" sz="2400" b="1" dirty="0" smtClean="0"/>
              <a:t> (“la de la falda de serpientes”)</a:t>
            </a:r>
          </a:p>
          <a:p>
            <a:pPr algn="ctr"/>
            <a:r>
              <a:rPr lang="es-ES" dirty="0" smtClean="0"/>
              <a:t>Es la diosa madre de la tierra y la fertilidad. Ella generó a Huitzilopochtli y a </a:t>
            </a:r>
            <a:r>
              <a:rPr lang="es-ES" dirty="0" err="1" smtClean="0"/>
              <a:t>Coyolxauhqui</a:t>
            </a:r>
            <a:r>
              <a:rPr lang="es-ES" dirty="0" smtClean="0"/>
              <a:t>.</a:t>
            </a:r>
          </a:p>
          <a:p>
            <a:pPr algn="ctr"/>
            <a:r>
              <a:rPr lang="es-ES" dirty="0" smtClean="0"/>
              <a:t>Esta escultura de piedra fue hallada en la Ciudad de México. Consta de dos partes, el cuerpo (parte superior) con las fauces del jaguar, aspecto de ave rapaz y de serpiente, y una parte posterior que parece pertenecer a otra escultura.,</a:t>
            </a:r>
          </a:p>
          <a:p>
            <a:endParaRPr lang="es-E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55.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igurilla indigena de México que representa la fertilidad con una mujer dando a luz"/>
          <p:cNvPicPr>
            <a:picLocks noChangeAspect="1" noChangeArrowheads="1"/>
          </p:cNvPicPr>
          <p:nvPr/>
        </p:nvPicPr>
        <p:blipFill>
          <a:blip r:embed="rId2" cstate="print"/>
          <a:srcRect/>
          <a:stretch>
            <a:fillRect/>
          </a:stretch>
        </p:blipFill>
        <p:spPr bwMode="auto">
          <a:xfrm>
            <a:off x="500034" y="1214422"/>
            <a:ext cx="2571421" cy="3722269"/>
          </a:xfrm>
          <a:prstGeom prst="rect">
            <a:avLst/>
          </a:prstGeom>
          <a:noFill/>
        </p:spPr>
      </p:pic>
      <p:sp>
        <p:nvSpPr>
          <p:cNvPr id="5" name="4 Rectángulo"/>
          <p:cNvSpPr/>
          <p:nvPr/>
        </p:nvSpPr>
        <p:spPr>
          <a:xfrm>
            <a:off x="3500430" y="571480"/>
            <a:ext cx="5286412" cy="5355312"/>
          </a:xfrm>
          <a:prstGeom prst="rect">
            <a:avLst/>
          </a:prstGeom>
        </p:spPr>
        <p:txBody>
          <a:bodyPr wrap="square">
            <a:spAutoFit/>
          </a:bodyPr>
          <a:lstStyle/>
          <a:p>
            <a:pPr algn="just"/>
            <a:r>
              <a:rPr lang="es-ES" dirty="0" smtClean="0"/>
              <a:t>A</a:t>
            </a:r>
            <a:r>
              <a:rPr lang="es-ES" b="1" dirty="0" smtClean="0"/>
              <a:t> </a:t>
            </a:r>
            <a:r>
              <a:rPr lang="es-ES" b="1" dirty="0" err="1" smtClean="0"/>
              <a:t>Tlazoltéotl</a:t>
            </a:r>
            <a:r>
              <a:rPr lang="es-ES" b="1" dirty="0" smtClean="0"/>
              <a:t> </a:t>
            </a:r>
            <a:r>
              <a:rPr lang="es-ES" dirty="0" smtClean="0"/>
              <a:t>se le menciona generalmente como devoradora de inmundicias, una diosa que recibe las malas acciones de la humanidad a través del arrepentimiento, sin embargo, su imagen iconográfica se representa en actitud de parir, de la forma en que el parto se ha representado en las diosas de las culturas más antiguas. </a:t>
            </a:r>
          </a:p>
          <a:p>
            <a:pPr algn="just"/>
            <a:r>
              <a:rPr lang="es-ES" dirty="0" smtClean="0"/>
              <a:t>En cuclillas y con las palmas de las manos en las nalgas, un gemido saldría de su boca </a:t>
            </a:r>
            <a:r>
              <a:rPr lang="es-ES" dirty="0" err="1" smtClean="0"/>
              <a:t>semiabierta</a:t>
            </a:r>
            <a:r>
              <a:rPr lang="es-ES" dirty="0" smtClean="0"/>
              <a:t> en tanto que de su bajo vientre emerge la cabeza de un recién nacido figura así representada muestra la forma en que la mujer prehispánica daba a luz, con la fuerza de su cuerpo y su mente, mirando hacia el infinito como pidiendo la ayuda de los dioses en el difícil momento de traer a un nuevo ser a la vida. </a:t>
            </a:r>
          </a:p>
          <a:p>
            <a:pPr algn="just"/>
            <a:r>
              <a:rPr lang="es-ES" dirty="0" smtClean="0"/>
              <a:t>Si la mujer moría al dar a luz, se asimilaba al destino de un guerrero muerto en combate o en sacrificio. Después de muerta lavaban su cuerpo y sus cabellos y la vestían con ropas nuevas para sepultarla.</a:t>
            </a:r>
            <a:endParaRPr lang="es-ES" dirty="0"/>
          </a:p>
        </p:txBody>
      </p:sp>
      <p:sp>
        <p:nvSpPr>
          <p:cNvPr id="6" name="5 CuadroTexto"/>
          <p:cNvSpPr txBox="1"/>
          <p:nvPr/>
        </p:nvSpPr>
        <p:spPr>
          <a:xfrm>
            <a:off x="214282" y="5857892"/>
            <a:ext cx="3461973" cy="461665"/>
          </a:xfrm>
          <a:prstGeom prst="rect">
            <a:avLst/>
          </a:prstGeom>
          <a:noFill/>
        </p:spPr>
        <p:txBody>
          <a:bodyPr wrap="none" rtlCol="0">
            <a:spAutoFit/>
          </a:bodyPr>
          <a:lstStyle/>
          <a:p>
            <a:r>
              <a:rPr lang="es-ES" sz="2400" b="1" smtClean="0"/>
              <a:t>Diosa Tlazoltéotl de parto</a:t>
            </a:r>
            <a:endParaRPr lang="es-ES" sz="2400" b="1"/>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apositiva57.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tre las piezas exclusivas se encuentra el Códice Florentino, una crónica icónica de la cultura e historia azteca que se conserva en la Biblioteca Medicea Laurenziana de Florencia, Italia, y que regresa a América luego de cuatro siglos."/>
          <p:cNvPicPr>
            <a:picLocks noGrp="1" noChangeAspect="1" noChangeArrowheads="1"/>
          </p:cNvPicPr>
          <p:nvPr>
            <p:ph idx="1"/>
          </p:nvPr>
        </p:nvPicPr>
        <p:blipFill>
          <a:blip r:embed="rId2" cstate="print"/>
          <a:srcRect/>
          <a:stretch>
            <a:fillRect/>
          </a:stretch>
        </p:blipFill>
        <p:spPr bwMode="auto">
          <a:xfrm>
            <a:off x="0" y="0"/>
            <a:ext cx="9144064" cy="4572032"/>
          </a:xfrm>
          <a:prstGeom prst="rect">
            <a:avLst/>
          </a:prstGeom>
          <a:noFill/>
        </p:spPr>
      </p:pic>
      <p:sp>
        <p:nvSpPr>
          <p:cNvPr id="5" name="4 Rectángulo"/>
          <p:cNvSpPr/>
          <p:nvPr/>
        </p:nvSpPr>
        <p:spPr>
          <a:xfrm>
            <a:off x="1142976" y="5214950"/>
            <a:ext cx="6786610" cy="923330"/>
          </a:xfrm>
          <a:prstGeom prst="rect">
            <a:avLst/>
          </a:prstGeom>
        </p:spPr>
        <p:txBody>
          <a:bodyPr wrap="square">
            <a:spAutoFit/>
          </a:bodyPr>
          <a:lstStyle/>
          <a:p>
            <a:pPr algn="just"/>
            <a:r>
              <a:rPr lang="es-ES" dirty="0" smtClean="0"/>
              <a:t>El Códice Florentino, una crónica icónica de la cultura y de la historia azteca que se conservaba en la Biblioteca </a:t>
            </a:r>
            <a:r>
              <a:rPr lang="es-ES" dirty="0" err="1" smtClean="0"/>
              <a:t>Medicea</a:t>
            </a:r>
            <a:r>
              <a:rPr lang="es-ES" dirty="0" smtClean="0"/>
              <a:t> </a:t>
            </a:r>
            <a:r>
              <a:rPr lang="es-ES" dirty="0" err="1" smtClean="0"/>
              <a:t>Laurenziana</a:t>
            </a:r>
            <a:r>
              <a:rPr lang="es-ES" dirty="0" smtClean="0"/>
              <a:t> de Florencia, Italia, y  regresó a México después  de cuatro siglos.</a:t>
            </a:r>
            <a:endParaRPr lang="es-ES" dirty="0"/>
          </a:p>
        </p:txBody>
      </p:sp>
      <p:sp>
        <p:nvSpPr>
          <p:cNvPr id="6" name="5 CuadroTexto"/>
          <p:cNvSpPr txBox="1"/>
          <p:nvPr/>
        </p:nvSpPr>
        <p:spPr>
          <a:xfrm>
            <a:off x="3071802" y="4714884"/>
            <a:ext cx="3214710" cy="461665"/>
          </a:xfrm>
          <a:prstGeom prst="rect">
            <a:avLst/>
          </a:prstGeom>
          <a:noFill/>
        </p:spPr>
        <p:txBody>
          <a:bodyPr wrap="square" rtlCol="0">
            <a:spAutoFit/>
          </a:bodyPr>
          <a:lstStyle/>
          <a:p>
            <a:r>
              <a:rPr lang="es-ES" sz="2400" b="1" smtClean="0"/>
              <a:t>Divinidades aztecas</a:t>
            </a:r>
            <a:endParaRPr lang="es-ES" sz="2400" b="1"/>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icomecoatl fue comparado con los dioses romanos Ceres en el Códice Florentino."/>
          <p:cNvPicPr>
            <a:picLocks noGrp="1" noChangeAspect="1" noChangeArrowheads="1"/>
          </p:cNvPicPr>
          <p:nvPr>
            <p:ph idx="1"/>
          </p:nvPr>
        </p:nvPicPr>
        <p:blipFill>
          <a:blip r:embed="rId2" cstate="print"/>
          <a:srcRect/>
          <a:stretch>
            <a:fillRect/>
          </a:stretch>
        </p:blipFill>
        <p:spPr bwMode="auto">
          <a:xfrm>
            <a:off x="428595" y="285728"/>
            <a:ext cx="3400449" cy="6072230"/>
          </a:xfrm>
          <a:prstGeom prst="rect">
            <a:avLst/>
          </a:prstGeom>
          <a:noFill/>
        </p:spPr>
      </p:pic>
      <p:sp>
        <p:nvSpPr>
          <p:cNvPr id="5" name="4 Rectángulo"/>
          <p:cNvSpPr/>
          <p:nvPr/>
        </p:nvSpPr>
        <p:spPr>
          <a:xfrm>
            <a:off x="4500562" y="2714620"/>
            <a:ext cx="4214842" cy="1200329"/>
          </a:xfrm>
          <a:prstGeom prst="rect">
            <a:avLst/>
          </a:prstGeom>
        </p:spPr>
        <p:txBody>
          <a:bodyPr wrap="square">
            <a:spAutoFit/>
          </a:bodyPr>
          <a:lstStyle/>
          <a:p>
            <a:pPr algn="ctr"/>
            <a:r>
              <a:rPr lang="es-ES" sz="2400" b="1" dirty="0" err="1" smtClean="0"/>
              <a:t>Chicomecoatl</a:t>
            </a:r>
            <a:r>
              <a:rPr lang="es-ES" sz="2400" b="1" dirty="0" smtClean="0"/>
              <a:t> fue comparado con la diosa romana Ceres en el Códice Florentino</a:t>
            </a:r>
            <a:r>
              <a:rPr lang="es-ES" sz="2400" dirty="0" smtClean="0"/>
              <a:t>.</a:t>
            </a:r>
            <a:endParaRPr lang="es-E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e/eb/Codex_Borbonicus_%28p._34%29.jpg/220px-Codex_Borbonicus_%28p._34%29.jpg"/>
          <p:cNvPicPr>
            <a:picLocks noGrp="1" noChangeAspect="1" noChangeArrowheads="1"/>
          </p:cNvPicPr>
          <p:nvPr>
            <p:ph idx="1"/>
          </p:nvPr>
        </p:nvPicPr>
        <p:blipFill>
          <a:blip r:embed="rId2" cstate="print"/>
          <a:srcRect/>
          <a:stretch>
            <a:fillRect/>
          </a:stretch>
        </p:blipFill>
        <p:spPr bwMode="auto">
          <a:xfrm>
            <a:off x="357158" y="714356"/>
            <a:ext cx="4662269" cy="4429156"/>
          </a:xfrm>
          <a:prstGeom prst="rect">
            <a:avLst/>
          </a:prstGeom>
          <a:noFill/>
        </p:spPr>
      </p:pic>
      <p:sp>
        <p:nvSpPr>
          <p:cNvPr id="5" name="4 Rectángulo"/>
          <p:cNvSpPr/>
          <p:nvPr/>
        </p:nvSpPr>
        <p:spPr>
          <a:xfrm>
            <a:off x="-714412" y="5429264"/>
            <a:ext cx="7429520" cy="830997"/>
          </a:xfrm>
          <a:prstGeom prst="rect">
            <a:avLst/>
          </a:prstGeom>
        </p:spPr>
        <p:txBody>
          <a:bodyPr wrap="square">
            <a:spAutoFit/>
          </a:bodyPr>
          <a:lstStyle/>
          <a:p>
            <a:pPr algn="ctr"/>
            <a:r>
              <a:rPr lang="es-ES" sz="2400" dirty="0" smtClean="0"/>
              <a:t>Representación de un ritual del Fuego Nuevo</a:t>
            </a:r>
          </a:p>
          <a:p>
            <a:pPr algn="ctr"/>
            <a:r>
              <a:rPr lang="es-ES" sz="2400" dirty="0" smtClean="0"/>
              <a:t> (Codex </a:t>
            </a:r>
            <a:r>
              <a:rPr lang="es-ES" sz="2400" dirty="0" err="1" smtClean="0"/>
              <a:t>Borbonicus</a:t>
            </a:r>
            <a:r>
              <a:rPr lang="es-ES" sz="2400" dirty="0" smtClean="0"/>
              <a:t>, p.34)</a:t>
            </a:r>
            <a:endParaRPr lang="es-ES" sz="2400" dirty="0"/>
          </a:p>
        </p:txBody>
      </p:sp>
      <p:sp>
        <p:nvSpPr>
          <p:cNvPr id="6" name="5 Rectángulo"/>
          <p:cNvSpPr/>
          <p:nvPr/>
        </p:nvSpPr>
        <p:spPr>
          <a:xfrm>
            <a:off x="5357818" y="357166"/>
            <a:ext cx="3357570" cy="5078313"/>
          </a:xfrm>
          <a:prstGeom prst="rect">
            <a:avLst/>
          </a:prstGeom>
        </p:spPr>
        <p:txBody>
          <a:bodyPr wrap="square">
            <a:spAutoFit/>
          </a:bodyPr>
          <a:lstStyle/>
          <a:p>
            <a:pPr algn="ctr"/>
            <a:r>
              <a:rPr lang="es-ES" dirty="0" smtClean="0"/>
              <a:t>Para los antiguos aztecas, cada ciclo de 52 años en la antigua Tenochtitlan, el mundo estaba en peligro de dejar de existir si el sol no se levantaba de nuevo, por ello era encendido en un templo que actualmente se encuentra bajo el cerro de la estrella, (cuyo nombre prehispánico era </a:t>
            </a:r>
            <a:r>
              <a:rPr lang="es-ES" dirty="0" err="1" smtClean="0"/>
              <a:t>Huizachtecatl</a:t>
            </a:r>
            <a:r>
              <a:rPr lang="es-ES" dirty="0" smtClean="0"/>
              <a:t>), por medio de un ritual, el fuego nuevo, buscando animar al sol a salir por otro ciclo de 52 años más.</a:t>
            </a:r>
          </a:p>
          <a:p>
            <a:pPr algn="ctr"/>
            <a:r>
              <a:rPr lang="es-ES" dirty="0" smtClean="0"/>
              <a:t>Este periodo de tiempo es el que transcurría para  la coincidencia entre el calendario solar y el lunar.</a:t>
            </a:r>
            <a:endParaRPr lang="es-E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n: cat217.jpg]"/>
          <p:cNvPicPr>
            <a:picLocks noChangeAspect="1" noChangeArrowheads="1"/>
          </p:cNvPicPr>
          <p:nvPr/>
        </p:nvPicPr>
        <p:blipFill>
          <a:blip r:embed="rId2" cstate="print"/>
          <a:srcRect/>
          <a:stretch>
            <a:fillRect/>
          </a:stretch>
        </p:blipFill>
        <p:spPr bwMode="auto">
          <a:xfrm>
            <a:off x="642910" y="571480"/>
            <a:ext cx="3670300" cy="4838700"/>
          </a:xfrm>
          <a:prstGeom prst="rect">
            <a:avLst/>
          </a:prstGeom>
          <a:noFill/>
        </p:spPr>
      </p:pic>
      <p:sp>
        <p:nvSpPr>
          <p:cNvPr id="5" name="4 Rectángulo"/>
          <p:cNvSpPr/>
          <p:nvPr/>
        </p:nvSpPr>
        <p:spPr>
          <a:xfrm>
            <a:off x="4786314" y="1428736"/>
            <a:ext cx="3643338" cy="3693319"/>
          </a:xfrm>
          <a:prstGeom prst="rect">
            <a:avLst/>
          </a:prstGeom>
        </p:spPr>
        <p:txBody>
          <a:bodyPr wrap="square">
            <a:spAutoFit/>
          </a:bodyPr>
          <a:lstStyle/>
          <a:p>
            <a:pPr algn="ctr"/>
            <a:r>
              <a:rPr lang="es-ES" dirty="0" smtClean="0"/>
              <a:t>Probablemente fue cimiento del Templo o del Convento que actualmente es el Museo de la Charrería. Proveniente de las excavaciones de la línea 1 del Metro de la Ciudad de México. </a:t>
            </a:r>
          </a:p>
          <a:p>
            <a:pPr algn="ctr"/>
            <a:r>
              <a:rPr lang="es-ES" dirty="0" smtClean="0"/>
              <a:t>La figura aparece sentada, de forma semejante a la Xochipilli, a la forma indígena según dicen, o en la posición de flor de loto para las culturas asiáticas, postura que no puede ser exclusiva de ningún pueblo.</a:t>
            </a:r>
            <a:endParaRPr lang="es-ES" dirty="0"/>
          </a:p>
        </p:txBody>
      </p:sp>
      <p:sp>
        <p:nvSpPr>
          <p:cNvPr id="6" name="5 Rectángulo"/>
          <p:cNvSpPr/>
          <p:nvPr/>
        </p:nvSpPr>
        <p:spPr>
          <a:xfrm>
            <a:off x="571472" y="5643578"/>
            <a:ext cx="7292637" cy="646331"/>
          </a:xfrm>
          <a:prstGeom prst="rect">
            <a:avLst/>
          </a:prstGeom>
        </p:spPr>
        <p:txBody>
          <a:bodyPr wrap="none">
            <a:spAutoFit/>
          </a:bodyPr>
          <a:lstStyle/>
          <a:p>
            <a:pPr algn="ctr"/>
            <a:r>
              <a:rPr lang="es-ES" b="1" smtClean="0"/>
              <a:t>LA COATLICUE DEL METRO</a:t>
            </a:r>
          </a:p>
          <a:p>
            <a:pPr algn="ctr"/>
            <a:r>
              <a:rPr lang="es-ES" smtClean="0"/>
              <a:t>Escultura que representa probablemente a Tlaltecuhtli, el Señor de la tierra.</a:t>
            </a:r>
            <a:endParaRPr lang="es-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5" name="4 Imagen" descr="Diapositiva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715008" y="357166"/>
            <a:ext cx="3143272" cy="6186309"/>
          </a:xfrm>
          <a:prstGeom prst="rect">
            <a:avLst/>
          </a:prstGeom>
        </p:spPr>
        <p:txBody>
          <a:bodyPr wrap="square">
            <a:spAutoFit/>
          </a:bodyPr>
          <a:lstStyle/>
          <a:p>
            <a:pPr algn="ctr"/>
            <a:r>
              <a:rPr lang="es-ES" b="1" cap="all" dirty="0" smtClean="0"/>
              <a:t>L</a:t>
            </a:r>
            <a:r>
              <a:rPr lang="es-ES" dirty="0" smtClean="0"/>
              <a:t>a imagen de </a:t>
            </a:r>
            <a:r>
              <a:rPr lang="es-ES" b="1" dirty="0" err="1" smtClean="0"/>
              <a:t>Tlaltecuhtli</a:t>
            </a:r>
            <a:r>
              <a:rPr lang="es-ES" dirty="0" smtClean="0"/>
              <a:t> está grabada en la base de lo que fue un </a:t>
            </a:r>
            <a:r>
              <a:rPr lang="es-ES" dirty="0" err="1" smtClean="0"/>
              <a:t>cuauhxicalli</a:t>
            </a:r>
            <a:r>
              <a:rPr lang="es-ES" dirty="0" smtClean="0"/>
              <a:t>, como advirtieron Jesús Sánchez y Antonio Peñafiel cuando, a finales del siglo XIX, estudiaron el monumento; desde entonces pertenece al acervo del MNA. De acuerdo con los arqueólogos Eduardo Matos y Felipe Solís, </a:t>
            </a:r>
            <a:r>
              <a:rPr lang="es-ES" b="1" dirty="0" smtClean="0"/>
              <a:t>la pieza estuvo en el Convento de San Francisco de la ciudad de México en la época colonial, en donde se le usó como pileta</a:t>
            </a:r>
            <a:r>
              <a:rPr lang="es-ES" dirty="0" smtClean="0"/>
              <a:t>, ya que la parte superior está excavada, lo que destruyó los relieves con motivos solares que quizás ahí hubo, incluso, en la parte inferior es notable una perforación que servía de desagüe de la pileta.</a:t>
            </a:r>
            <a:endParaRPr lang="es-ES" dirty="0"/>
          </a:p>
        </p:txBody>
      </p:sp>
      <p:sp>
        <p:nvSpPr>
          <p:cNvPr id="6" name="5 Rectángulo"/>
          <p:cNvSpPr/>
          <p:nvPr/>
        </p:nvSpPr>
        <p:spPr>
          <a:xfrm>
            <a:off x="142844" y="5934670"/>
            <a:ext cx="5072098" cy="923330"/>
          </a:xfrm>
          <a:prstGeom prst="rect">
            <a:avLst/>
          </a:prstGeom>
        </p:spPr>
        <p:txBody>
          <a:bodyPr wrap="square">
            <a:spAutoFit/>
          </a:bodyPr>
          <a:lstStyle/>
          <a:p>
            <a:pPr algn="ctr"/>
            <a:r>
              <a:rPr lang="es-ES" b="1" dirty="0" smtClean="0"/>
              <a:t>Basa de columna con grabado de </a:t>
            </a:r>
            <a:r>
              <a:rPr lang="es-ES" b="1" dirty="0" err="1" smtClean="0"/>
              <a:t>Tlaltecuhtli</a:t>
            </a:r>
            <a:r>
              <a:rPr lang="es-ES" b="1" dirty="0" smtClean="0"/>
              <a:t>.</a:t>
            </a:r>
          </a:p>
          <a:p>
            <a:pPr algn="ctr"/>
            <a:r>
              <a:rPr lang="es-ES" dirty="0" smtClean="0"/>
              <a:t>Al  colocarla en su posición natural, quedaba oculta la figura del dios.</a:t>
            </a:r>
            <a:endParaRPr lang="es-ES" b="1" dirty="0"/>
          </a:p>
        </p:txBody>
      </p:sp>
      <p:pic>
        <p:nvPicPr>
          <p:cNvPr id="138246" name="Picture 6" descr="Resultado de imagen de basa de tlaltecuhtli"/>
          <p:cNvPicPr>
            <a:picLocks noChangeAspect="1" noChangeArrowheads="1"/>
          </p:cNvPicPr>
          <p:nvPr/>
        </p:nvPicPr>
        <p:blipFill>
          <a:blip r:embed="rId2" cstate="print"/>
          <a:srcRect/>
          <a:stretch>
            <a:fillRect/>
          </a:stretch>
        </p:blipFill>
        <p:spPr bwMode="auto">
          <a:xfrm>
            <a:off x="357158" y="214289"/>
            <a:ext cx="4357718" cy="2766071"/>
          </a:xfrm>
          <a:prstGeom prst="rect">
            <a:avLst/>
          </a:prstGeom>
          <a:noFill/>
        </p:spPr>
      </p:pic>
      <p:pic>
        <p:nvPicPr>
          <p:cNvPr id="138248" name="Picture 8" descr="Resultado de imagen de basa de tlaltecuhtli"/>
          <p:cNvPicPr>
            <a:picLocks noChangeAspect="1" noChangeArrowheads="1"/>
          </p:cNvPicPr>
          <p:nvPr/>
        </p:nvPicPr>
        <p:blipFill>
          <a:blip r:embed="rId3" cstate="print"/>
          <a:srcRect/>
          <a:stretch>
            <a:fillRect/>
          </a:stretch>
        </p:blipFill>
        <p:spPr bwMode="auto">
          <a:xfrm>
            <a:off x="928662" y="3357562"/>
            <a:ext cx="3757324" cy="250033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apositiva63.JPG"/>
          <p:cNvPicPr>
            <a:picLocks noGrp="1" noChangeAspect="1"/>
          </p:cNvPicPr>
          <p:nvPr>
            <p:ph idx="1"/>
          </p:nvPr>
        </p:nvPicPr>
        <p:blipFill>
          <a:blip r:embed="rId2" cstate="print"/>
          <a:stretch>
            <a:fillRect/>
          </a:stretch>
        </p:blipFill>
        <p:spPr>
          <a:xfrm>
            <a:off x="0" y="-1"/>
            <a:ext cx="9144000" cy="6858001"/>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5214950"/>
            <a:ext cx="5357850" cy="923330"/>
          </a:xfrm>
          <a:prstGeom prst="rect">
            <a:avLst/>
          </a:prstGeom>
        </p:spPr>
        <p:txBody>
          <a:bodyPr wrap="square">
            <a:spAutoFit/>
          </a:bodyPr>
          <a:lstStyle/>
          <a:p>
            <a:pPr algn="ctr"/>
            <a:r>
              <a:rPr lang="es-ES" dirty="0" smtClean="0"/>
              <a:t>Águila de piedra </a:t>
            </a:r>
            <a:r>
              <a:rPr lang="es-ES" b="1" dirty="0" err="1" smtClean="0"/>
              <a:t>Cuauhxicalli</a:t>
            </a:r>
            <a:r>
              <a:rPr lang="es-ES" dirty="0" smtClean="0"/>
              <a:t>, con un hueco en el dorso para colocar los corazones humanos que los mexica ofrecían al  sol.</a:t>
            </a:r>
            <a:endParaRPr lang="es-ES" dirty="0"/>
          </a:p>
        </p:txBody>
      </p:sp>
      <p:sp>
        <p:nvSpPr>
          <p:cNvPr id="6" name="5 Rectángulo"/>
          <p:cNvSpPr/>
          <p:nvPr/>
        </p:nvSpPr>
        <p:spPr>
          <a:xfrm>
            <a:off x="5643570" y="0"/>
            <a:ext cx="3000364" cy="3693319"/>
          </a:xfrm>
          <a:prstGeom prst="rect">
            <a:avLst/>
          </a:prstGeom>
        </p:spPr>
        <p:txBody>
          <a:bodyPr wrap="square">
            <a:spAutoFit/>
          </a:bodyPr>
          <a:lstStyle/>
          <a:p>
            <a:pPr algn="ctr"/>
            <a:r>
              <a:rPr lang="es-ES" dirty="0" smtClean="0"/>
              <a:t>Un </a:t>
            </a:r>
            <a:r>
              <a:rPr lang="es-ES" b="1" dirty="0" err="1" smtClean="0"/>
              <a:t>cuauhxicalli</a:t>
            </a:r>
            <a:r>
              <a:rPr lang="es-ES" dirty="0" smtClean="0"/>
              <a:t> o </a:t>
            </a:r>
            <a:r>
              <a:rPr lang="es-ES" b="1" dirty="0" err="1" smtClean="0"/>
              <a:t>quauhxicalli</a:t>
            </a:r>
            <a:r>
              <a:rPr lang="es-ES" dirty="0" smtClean="0"/>
              <a:t> (en español "vaso de las águilas") fue un vaso o recipiente de piedra usado por los aztecas para colocar los corazones de los humanos sacrificados en sus ceremonias.</a:t>
            </a:r>
          </a:p>
          <a:p>
            <a:pPr algn="ctr"/>
            <a:r>
              <a:rPr lang="es-ES" dirty="0" smtClean="0"/>
              <a:t> Un </a:t>
            </a:r>
            <a:r>
              <a:rPr lang="es-ES" dirty="0" err="1" smtClean="0"/>
              <a:t>cuahxicalli</a:t>
            </a:r>
            <a:r>
              <a:rPr lang="es-ES" dirty="0" smtClean="0"/>
              <a:t> era frecuentemente decorado con motivos zoomórficos, comúnmente águilas o jaguares.</a:t>
            </a:r>
            <a:endParaRPr lang="es-ES" dirty="0"/>
          </a:p>
        </p:txBody>
      </p:sp>
      <p:pic>
        <p:nvPicPr>
          <p:cNvPr id="2056" name="Picture 8" descr="http://www.timetravelteam.com/ethno/ludi/aztecLudus/cuauhxicalli450pxbr.jpg"/>
          <p:cNvPicPr>
            <a:picLocks noChangeAspect="1" noChangeArrowheads="1"/>
          </p:cNvPicPr>
          <p:nvPr/>
        </p:nvPicPr>
        <p:blipFill>
          <a:blip r:embed="rId2" cstate="print"/>
          <a:srcRect/>
          <a:stretch>
            <a:fillRect/>
          </a:stretch>
        </p:blipFill>
        <p:spPr bwMode="auto">
          <a:xfrm>
            <a:off x="6000760" y="3819534"/>
            <a:ext cx="3143240" cy="3038466"/>
          </a:xfrm>
          <a:prstGeom prst="rect">
            <a:avLst/>
          </a:prstGeom>
          <a:noFill/>
        </p:spPr>
      </p:pic>
      <p:pic>
        <p:nvPicPr>
          <p:cNvPr id="2058" name="Picture 10" descr="http://www.reprodart.com/kunst/aztec/cuauhxicalli_bmx198957_hi.jpg"/>
          <p:cNvPicPr>
            <a:picLocks noChangeAspect="1" noChangeArrowheads="1"/>
          </p:cNvPicPr>
          <p:nvPr/>
        </p:nvPicPr>
        <p:blipFill>
          <a:blip r:embed="rId3" cstate="print"/>
          <a:srcRect/>
          <a:stretch>
            <a:fillRect/>
          </a:stretch>
        </p:blipFill>
        <p:spPr bwMode="auto">
          <a:xfrm>
            <a:off x="357158" y="857232"/>
            <a:ext cx="4634705" cy="335758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6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6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67.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3-media3.fl.yelpcdn.com/bphoto/HfQXVud7DMsIOSr11hp6hQ/o.jpg"/>
          <p:cNvPicPr>
            <a:picLocks noGrp="1" noChangeAspect="1" noChangeArrowheads="1"/>
          </p:cNvPicPr>
          <p:nvPr>
            <p:ph idx="1"/>
          </p:nvPr>
        </p:nvPicPr>
        <p:blipFill>
          <a:blip r:embed="rId2" cstate="print"/>
          <a:srcRect/>
          <a:stretch>
            <a:fillRect/>
          </a:stretch>
        </p:blipFill>
        <p:spPr bwMode="auto">
          <a:xfrm>
            <a:off x="428596" y="285728"/>
            <a:ext cx="8214089" cy="4525963"/>
          </a:xfrm>
          <a:prstGeom prst="rect">
            <a:avLst/>
          </a:prstGeom>
          <a:noFill/>
        </p:spPr>
      </p:pic>
      <p:sp>
        <p:nvSpPr>
          <p:cNvPr id="5" name="4 Rectángulo"/>
          <p:cNvSpPr/>
          <p:nvPr/>
        </p:nvSpPr>
        <p:spPr>
          <a:xfrm>
            <a:off x="2143108" y="5286388"/>
            <a:ext cx="4572000" cy="923330"/>
          </a:xfrm>
          <a:prstGeom prst="rect">
            <a:avLst/>
          </a:prstGeom>
        </p:spPr>
        <p:txBody>
          <a:bodyPr>
            <a:spAutoFit/>
          </a:bodyPr>
          <a:lstStyle/>
          <a:p>
            <a:pPr algn="ctr"/>
            <a:r>
              <a:rPr lang="es-ES" dirty="0" smtClean="0"/>
              <a:t> </a:t>
            </a:r>
            <a:r>
              <a:rPr lang="es-ES" b="1" dirty="0" err="1" smtClean="0"/>
              <a:t>Cuauhxicalli</a:t>
            </a:r>
            <a:r>
              <a:rPr lang="es-ES" b="1" dirty="0" smtClean="0"/>
              <a:t> con figura de </a:t>
            </a:r>
            <a:r>
              <a:rPr lang="es-ES" b="1" dirty="0" err="1" smtClean="0"/>
              <a:t>Chac-Mool</a:t>
            </a:r>
            <a:endParaRPr lang="es-ES" b="1" dirty="0" smtClean="0"/>
          </a:p>
          <a:p>
            <a:pPr algn="ctr"/>
            <a:r>
              <a:rPr lang="es-ES" b="1" dirty="0" smtClean="0"/>
              <a:t> </a:t>
            </a:r>
            <a:r>
              <a:rPr lang="es-ES" dirty="0" smtClean="0"/>
              <a:t>México, Tlaxcala</a:t>
            </a:r>
          </a:p>
          <a:p>
            <a:pPr algn="ctr"/>
            <a:r>
              <a:rPr lang="es-ES" dirty="0" smtClean="0"/>
              <a:t> Museo Nacional de Antropología </a:t>
            </a:r>
            <a:endParaRPr lang="es-ES" dirty="0"/>
          </a:p>
        </p:txBody>
      </p:sp>
      <p:sp>
        <p:nvSpPr>
          <p:cNvPr id="8" name="7 Rectángulo"/>
          <p:cNvSpPr/>
          <p:nvPr/>
        </p:nvSpPr>
        <p:spPr>
          <a:xfrm>
            <a:off x="6429388" y="5357826"/>
            <a:ext cx="237566" cy="369332"/>
          </a:xfrm>
          <a:prstGeom prst="rect">
            <a:avLst/>
          </a:prstGeom>
        </p:spPr>
        <p:txBody>
          <a:bodyPr wrap="none">
            <a:spAutoFit/>
          </a:bodyPr>
          <a:lstStyle/>
          <a:p>
            <a:r>
              <a:rPr lang="es-ES" b="1" smtClean="0"/>
              <a:t> </a:t>
            </a:r>
            <a:endParaRPr lang="es-E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3571868" y="285728"/>
            <a:ext cx="5186370" cy="5509200"/>
          </a:xfrm>
          <a:prstGeom prst="rect">
            <a:avLst/>
          </a:prstGeom>
        </p:spPr>
        <p:txBody>
          <a:bodyPr wrap="square">
            <a:spAutoFit/>
          </a:bodyPr>
          <a:lstStyle/>
          <a:p>
            <a:pPr algn="just"/>
            <a:r>
              <a:rPr lang="es-ES" sz="2000" dirty="0" smtClean="0"/>
              <a:t>Los antiguos aztecas preparaban, con cierta clase de pita o agave llamada "maguey" o "</a:t>
            </a:r>
            <a:r>
              <a:rPr lang="es-ES" sz="2000" dirty="0" err="1" smtClean="0"/>
              <a:t>metl</a:t>
            </a:r>
            <a:r>
              <a:rPr lang="es-ES" sz="2000" dirty="0" smtClean="0"/>
              <a:t>", una bebida denominada "</a:t>
            </a:r>
            <a:r>
              <a:rPr lang="es-ES" sz="2000" dirty="0" err="1" smtClean="0"/>
              <a:t>actli</a:t>
            </a:r>
            <a:r>
              <a:rPr lang="es-ES" sz="2000" dirty="0" smtClean="0"/>
              <a:t>", más conocida por "pulque".</a:t>
            </a:r>
          </a:p>
          <a:p>
            <a:pPr algn="just"/>
            <a:r>
              <a:rPr lang="es-ES" sz="2000" dirty="0" smtClean="0"/>
              <a:t>Para ello se extraía, mediante incisiones efectuadas en el bohordo de las plantas, un jugo melífero que se cocía con ciertas raíces llamadas "</a:t>
            </a:r>
            <a:r>
              <a:rPr lang="es-ES" sz="2000" dirty="0" err="1" smtClean="0"/>
              <a:t>ocpatli</a:t>
            </a:r>
            <a:r>
              <a:rPr lang="es-ES" sz="2000" dirty="0" smtClean="0"/>
              <a:t>".</a:t>
            </a:r>
          </a:p>
          <a:p>
            <a:pPr algn="just"/>
            <a:r>
              <a:rPr lang="es-ES" sz="2000" dirty="0" smtClean="0"/>
              <a:t>Hay unas veinte especies de agave y diversas variedades de pulque. De estas hubo una que se llamaba "</a:t>
            </a:r>
            <a:r>
              <a:rPr lang="es-ES" sz="2000" dirty="0" err="1" smtClean="0"/>
              <a:t>metlaloctli</a:t>
            </a:r>
            <a:r>
              <a:rPr lang="es-ES" sz="2000" dirty="0" smtClean="0"/>
              <a:t>", es decir "pulque azul", por su coloración.</a:t>
            </a:r>
          </a:p>
          <a:p>
            <a:pPr algn="just"/>
            <a:r>
              <a:rPr lang="es-ES" sz="2000" dirty="0" smtClean="0"/>
              <a:t>El primer pulque "</a:t>
            </a:r>
            <a:r>
              <a:rPr lang="es-ES" sz="2000" dirty="0" err="1" smtClean="0"/>
              <a:t>huitztli</a:t>
            </a:r>
            <a:r>
              <a:rPr lang="es-ES" sz="2000" dirty="0" smtClean="0"/>
              <a:t>" lo ofrendaban como primicia ante el "Colibrí hechicero", dios de la guerra y del sol, propiciando el nacimiento de valientes guerreros o de mujeres hábiles y discretas.</a:t>
            </a:r>
            <a:endParaRPr lang="es-ES" sz="2000" dirty="0"/>
          </a:p>
        </p:txBody>
      </p:sp>
      <p:pic>
        <p:nvPicPr>
          <p:cNvPr id="5" name="Picture 2" descr="http://3.bp.blogspot.com/-Vbt4q9W44e0/Tl23SFaLGlI/AAAAAAAAAfM/W6dxAppKCqA/s600/Pulque%2BNuestro.jpg"/>
          <p:cNvPicPr>
            <a:picLocks noChangeAspect="1" noChangeArrowheads="1"/>
          </p:cNvPicPr>
          <p:nvPr/>
        </p:nvPicPr>
        <p:blipFill>
          <a:blip r:embed="rId2" cstate="print"/>
          <a:srcRect/>
          <a:stretch>
            <a:fillRect/>
          </a:stretch>
        </p:blipFill>
        <p:spPr bwMode="auto">
          <a:xfrm>
            <a:off x="0" y="0"/>
            <a:ext cx="3668707" cy="3668707"/>
          </a:xfrm>
          <a:prstGeom prst="rect">
            <a:avLst/>
          </a:prstGeom>
          <a:noFill/>
        </p:spPr>
      </p:pic>
      <p:sp>
        <p:nvSpPr>
          <p:cNvPr id="6" name="5 CuadroTexto"/>
          <p:cNvSpPr txBox="1"/>
          <p:nvPr/>
        </p:nvSpPr>
        <p:spPr>
          <a:xfrm>
            <a:off x="0" y="5857892"/>
            <a:ext cx="3944670" cy="461665"/>
          </a:xfrm>
          <a:prstGeom prst="rect">
            <a:avLst/>
          </a:prstGeom>
          <a:noFill/>
        </p:spPr>
        <p:txBody>
          <a:bodyPr wrap="none" rtlCol="0">
            <a:spAutoFit/>
          </a:bodyPr>
          <a:lstStyle/>
          <a:p>
            <a:r>
              <a:rPr lang="es-ES" sz="2400" b="1" smtClean="0"/>
              <a:t>El pulque azul - bebida azteca</a:t>
            </a:r>
            <a:endParaRPr lang="es-ES" sz="2400" b="1"/>
          </a:p>
        </p:txBody>
      </p:sp>
      <p:pic>
        <p:nvPicPr>
          <p:cNvPr id="7" name="Picture 4" descr="https://encrypted-tbn0.gstatic.com/images?q=tbn:ANd9GcR7J5DfEkIU7YQcdIyxAh_OcJ1EK2PWnvhb2eHKe2jkWrsHXZaS2w"/>
          <p:cNvPicPr>
            <a:picLocks noChangeAspect="1" noChangeArrowheads="1"/>
          </p:cNvPicPr>
          <p:nvPr/>
        </p:nvPicPr>
        <p:blipFill>
          <a:blip r:embed="rId3" cstate="print"/>
          <a:srcRect/>
          <a:stretch>
            <a:fillRect/>
          </a:stretch>
        </p:blipFill>
        <p:spPr bwMode="auto">
          <a:xfrm>
            <a:off x="500034" y="3786190"/>
            <a:ext cx="2876550" cy="1590675"/>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ncrypted-tbn1.gstatic.com/images?q=tbn:ANd9GcTXeQ91sR83IBlwhG19eUTzV8ybEiUOwH3aFhLdc-BB6-8-8kZf"/>
          <p:cNvPicPr>
            <a:picLocks noChangeAspect="1" noChangeArrowheads="1"/>
          </p:cNvPicPr>
          <p:nvPr/>
        </p:nvPicPr>
        <p:blipFill>
          <a:blip r:embed="rId2" cstate="print"/>
          <a:srcRect/>
          <a:stretch>
            <a:fillRect/>
          </a:stretch>
        </p:blipFill>
        <p:spPr bwMode="auto">
          <a:xfrm>
            <a:off x="1643042" y="714356"/>
            <a:ext cx="5636711" cy="4354636"/>
          </a:xfrm>
          <a:prstGeom prst="rect">
            <a:avLst/>
          </a:prstGeom>
          <a:noFill/>
        </p:spPr>
      </p:pic>
      <p:sp>
        <p:nvSpPr>
          <p:cNvPr id="3" name="2 Rectángulo"/>
          <p:cNvSpPr/>
          <p:nvPr/>
        </p:nvSpPr>
        <p:spPr>
          <a:xfrm>
            <a:off x="2000232" y="5500702"/>
            <a:ext cx="4947508" cy="461665"/>
          </a:xfrm>
          <a:prstGeom prst="rect">
            <a:avLst/>
          </a:prstGeom>
        </p:spPr>
        <p:txBody>
          <a:bodyPr wrap="none">
            <a:spAutoFit/>
          </a:bodyPr>
          <a:lstStyle/>
          <a:p>
            <a:r>
              <a:rPr lang="es-MX" sz="2400" b="1" dirty="0" smtClean="0"/>
              <a:t>Parto junto a una planta de maguey </a:t>
            </a:r>
            <a:endParaRPr lang="es-ES" sz="24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osquevillage.com/words/wp-content/uploads/2009/05/pulque2.jpg"/>
          <p:cNvPicPr>
            <a:picLocks noGrp="1" noChangeAspect="1" noChangeArrowheads="1"/>
          </p:cNvPicPr>
          <p:nvPr>
            <p:ph idx="1"/>
          </p:nvPr>
        </p:nvPicPr>
        <p:blipFill>
          <a:blip r:embed="rId2" cstate="print"/>
          <a:srcRect/>
          <a:stretch>
            <a:fillRect/>
          </a:stretch>
        </p:blipFill>
        <p:spPr bwMode="auto">
          <a:xfrm>
            <a:off x="1000100" y="357166"/>
            <a:ext cx="3014291" cy="4525963"/>
          </a:xfrm>
          <a:prstGeom prst="rect">
            <a:avLst/>
          </a:prstGeom>
          <a:noFill/>
        </p:spPr>
      </p:pic>
      <p:sp>
        <p:nvSpPr>
          <p:cNvPr id="5" name="4 Rectángulo"/>
          <p:cNvSpPr/>
          <p:nvPr/>
        </p:nvSpPr>
        <p:spPr>
          <a:xfrm>
            <a:off x="4762500" y="571480"/>
            <a:ext cx="4381500" cy="5078313"/>
          </a:xfrm>
          <a:prstGeom prst="rect">
            <a:avLst/>
          </a:prstGeom>
        </p:spPr>
        <p:txBody>
          <a:bodyPr wrap="square">
            <a:spAutoFit/>
          </a:bodyPr>
          <a:lstStyle/>
          <a:p>
            <a:pPr algn="ctr"/>
            <a:r>
              <a:rPr lang="es-MX" dirty="0" smtClean="0"/>
              <a:t>El pulque es una bebida alcohólica hecha a partir de la fermentación del aguamiel, o la salvia de la planta del maguey (fotografía abajo). Los magueyes, que son parte de la familia del agave, alcanzan su madurez y florecen entre los 6 y los 9 años de edad. Para hacer pulque, la planta es pinchada repetidamente hasta que alcanza la madurez, previniendo que florezca y alentando la producción del aguamiel. Donde la planta fue pinchada, se talla un cuenco para recolectar la salvia. Cuando se ha recolectado lo suficiente, la salvia es fermentada naturalmente sin agregar la levadura, y al finalizar el rápido proceso de fermentación se hace pulque. El pulque se consume enseguida, ya que su tiempo de conservación es bastante corto.</a:t>
            </a:r>
            <a:endParaRPr lang="es-ES" dirty="0"/>
          </a:p>
        </p:txBody>
      </p:sp>
      <p:pic>
        <p:nvPicPr>
          <p:cNvPr id="136194" name="Picture 2" descr="http://www.bosquevillage.com/words/wp-content/uploads/2009/05/maguey.jpg"/>
          <p:cNvPicPr>
            <a:picLocks noChangeAspect="1" noChangeArrowheads="1"/>
          </p:cNvPicPr>
          <p:nvPr/>
        </p:nvPicPr>
        <p:blipFill>
          <a:blip r:embed="rId3" cstate="print"/>
          <a:srcRect/>
          <a:stretch>
            <a:fillRect/>
          </a:stretch>
        </p:blipFill>
        <p:spPr bwMode="auto">
          <a:xfrm>
            <a:off x="0" y="5143500"/>
            <a:ext cx="4762500" cy="1714500"/>
          </a:xfrm>
          <a:prstGeom prst="rect">
            <a:avLst/>
          </a:prstGeom>
          <a:noFill/>
        </p:spPr>
      </p:pic>
      <p:sp>
        <p:nvSpPr>
          <p:cNvPr id="7" name="6 CuadroTexto"/>
          <p:cNvSpPr txBox="1"/>
          <p:nvPr/>
        </p:nvSpPr>
        <p:spPr>
          <a:xfrm>
            <a:off x="6000760" y="0"/>
            <a:ext cx="1568058" cy="523220"/>
          </a:xfrm>
          <a:prstGeom prst="rect">
            <a:avLst/>
          </a:prstGeom>
          <a:noFill/>
        </p:spPr>
        <p:txBody>
          <a:bodyPr wrap="none" rtlCol="0">
            <a:spAutoFit/>
          </a:bodyPr>
          <a:lstStyle/>
          <a:p>
            <a:r>
              <a:rPr lang="es-ES" sz="2800" b="1" u="sng" smtClean="0"/>
              <a:t>El pulque</a:t>
            </a:r>
            <a:endParaRPr lang="es-ES" sz="2800" b="1" u="sng"/>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8" name="Picture 14" descr="http://www.banrepcultural.org/sites/default/files/libros/19373/4.jpg"/>
          <p:cNvPicPr>
            <a:picLocks noChangeAspect="1" noChangeArrowheads="1"/>
          </p:cNvPicPr>
          <p:nvPr/>
        </p:nvPicPr>
        <p:blipFill>
          <a:blip r:embed="rId2" cstate="print"/>
          <a:srcRect/>
          <a:stretch>
            <a:fillRect/>
          </a:stretch>
        </p:blipFill>
        <p:spPr bwMode="auto">
          <a:xfrm>
            <a:off x="5000628" y="0"/>
            <a:ext cx="4463438" cy="2633659"/>
          </a:xfrm>
          <a:prstGeom prst="rect">
            <a:avLst/>
          </a:prstGeom>
          <a:noFill/>
        </p:spPr>
      </p:pic>
      <p:sp>
        <p:nvSpPr>
          <p:cNvPr id="5" name="4 CuadroTexto"/>
          <p:cNvSpPr txBox="1"/>
          <p:nvPr/>
        </p:nvSpPr>
        <p:spPr>
          <a:xfrm>
            <a:off x="4929190" y="3214686"/>
            <a:ext cx="3929090" cy="1200329"/>
          </a:xfrm>
          <a:prstGeom prst="rect">
            <a:avLst/>
          </a:prstGeom>
          <a:noFill/>
        </p:spPr>
        <p:txBody>
          <a:bodyPr wrap="square" rtlCol="0">
            <a:spAutoFit/>
          </a:bodyPr>
          <a:lstStyle/>
          <a:p>
            <a:r>
              <a:rPr lang="es-ES" sz="2400" b="1" smtClean="0"/>
              <a:t>Mapa de Juan de la Cosa</a:t>
            </a:r>
          </a:p>
          <a:p>
            <a:r>
              <a:rPr lang="es-ES" sz="2400" smtClean="0"/>
              <a:t>Se encuentra a salvo en el Museo Naval-España.</a:t>
            </a:r>
            <a:endParaRPr lang="es-ES" sz="2400"/>
          </a:p>
        </p:txBody>
      </p:sp>
      <p:sp>
        <p:nvSpPr>
          <p:cNvPr id="10" name="9 CuadroTexto"/>
          <p:cNvSpPr txBox="1"/>
          <p:nvPr/>
        </p:nvSpPr>
        <p:spPr>
          <a:xfrm>
            <a:off x="714348" y="5643578"/>
            <a:ext cx="3178371" cy="369332"/>
          </a:xfrm>
          <a:prstGeom prst="rect">
            <a:avLst/>
          </a:prstGeom>
          <a:noFill/>
        </p:spPr>
        <p:txBody>
          <a:bodyPr wrap="none" rtlCol="0">
            <a:spAutoFit/>
          </a:bodyPr>
          <a:lstStyle/>
          <a:p>
            <a:r>
              <a:rPr lang="es-ES" smtClean="0"/>
              <a:t>El nuevo Continente  americano</a:t>
            </a:r>
            <a:endParaRPr lang="es-ES"/>
          </a:p>
        </p:txBody>
      </p:sp>
      <p:sp>
        <p:nvSpPr>
          <p:cNvPr id="11" name="10 Rectángulo"/>
          <p:cNvSpPr/>
          <p:nvPr/>
        </p:nvSpPr>
        <p:spPr>
          <a:xfrm>
            <a:off x="5072066" y="4786322"/>
            <a:ext cx="3571900" cy="923330"/>
          </a:xfrm>
          <a:prstGeom prst="rect">
            <a:avLst/>
          </a:prstGeom>
        </p:spPr>
        <p:txBody>
          <a:bodyPr wrap="square">
            <a:spAutoFit/>
          </a:bodyPr>
          <a:lstStyle/>
          <a:p>
            <a:r>
              <a:rPr lang="es-ES" i="1" smtClean="0"/>
              <a:t>La Ilustración Española y Americana, edición del 15 de julio de 1917.</a:t>
            </a:r>
            <a:endParaRPr lang="es-ES"/>
          </a:p>
        </p:txBody>
      </p:sp>
      <p:pic>
        <p:nvPicPr>
          <p:cNvPr id="82954" name="Picture 10" descr="https://c1.staticflickr.com/9/8254/8675766699_dfc834fb8d.jpg"/>
          <p:cNvPicPr>
            <a:picLocks noChangeAspect="1" noChangeArrowheads="1"/>
          </p:cNvPicPr>
          <p:nvPr/>
        </p:nvPicPr>
        <p:blipFill>
          <a:blip r:embed="rId3" cstate="print"/>
          <a:srcRect/>
          <a:stretch>
            <a:fillRect/>
          </a:stretch>
        </p:blipFill>
        <p:spPr bwMode="auto">
          <a:xfrm>
            <a:off x="0" y="0"/>
            <a:ext cx="5140371" cy="2786082"/>
          </a:xfrm>
          <a:prstGeom prst="rect">
            <a:avLst/>
          </a:prstGeom>
          <a:noFill/>
        </p:spPr>
      </p:pic>
      <p:cxnSp>
        <p:nvCxnSpPr>
          <p:cNvPr id="23" name="22 Conector recto de flecha"/>
          <p:cNvCxnSpPr/>
          <p:nvPr/>
        </p:nvCxnSpPr>
        <p:spPr>
          <a:xfrm rot="5400000" flipH="1" flipV="1">
            <a:off x="-1250991" y="3821909"/>
            <a:ext cx="3787008" cy="28654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V="1">
            <a:off x="500034" y="1928802"/>
            <a:ext cx="5144330" cy="385765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28 Estrella de 5 puntas"/>
          <p:cNvSpPr/>
          <p:nvPr/>
        </p:nvSpPr>
        <p:spPr>
          <a:xfrm>
            <a:off x="1714480" y="428604"/>
            <a:ext cx="1285884" cy="1143008"/>
          </a:xfrm>
          <a:prstGeom prst="star5">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strella de 5 puntas"/>
          <p:cNvSpPr/>
          <p:nvPr/>
        </p:nvSpPr>
        <p:spPr>
          <a:xfrm>
            <a:off x="4643438" y="6000768"/>
            <a:ext cx="642942" cy="571504"/>
          </a:xfrm>
          <a:prstGeom prst="star5">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strella de 5 puntas"/>
          <p:cNvSpPr/>
          <p:nvPr/>
        </p:nvSpPr>
        <p:spPr>
          <a:xfrm>
            <a:off x="6867540" y="581004"/>
            <a:ext cx="1000132" cy="1000132"/>
          </a:xfrm>
          <a:prstGeom prst="star5">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CuadroTexto"/>
          <p:cNvSpPr txBox="1"/>
          <p:nvPr/>
        </p:nvSpPr>
        <p:spPr>
          <a:xfrm>
            <a:off x="5500694" y="6072206"/>
            <a:ext cx="2056973" cy="369332"/>
          </a:xfrm>
          <a:prstGeom prst="rect">
            <a:avLst/>
          </a:prstGeom>
          <a:noFill/>
        </p:spPr>
        <p:txBody>
          <a:bodyPr wrap="none" rtlCol="0">
            <a:spAutoFit/>
          </a:bodyPr>
          <a:lstStyle/>
          <a:p>
            <a:r>
              <a:rPr lang="es-ES" smtClean="0"/>
              <a:t>Situación de España</a:t>
            </a:r>
            <a:endParaRPr lang="es-E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72.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monografias.com/trabajos88/chalchihuitl-trafico-tributo-comercio/image007.jpg"/>
          <p:cNvPicPr>
            <a:picLocks noChangeAspect="1" noChangeArrowheads="1"/>
          </p:cNvPicPr>
          <p:nvPr/>
        </p:nvPicPr>
        <p:blipFill>
          <a:blip r:embed="rId2" cstate="print"/>
          <a:srcRect/>
          <a:stretch>
            <a:fillRect/>
          </a:stretch>
        </p:blipFill>
        <p:spPr bwMode="auto">
          <a:xfrm>
            <a:off x="571472" y="500042"/>
            <a:ext cx="4105275" cy="6019801"/>
          </a:xfrm>
          <a:prstGeom prst="rect">
            <a:avLst/>
          </a:prstGeom>
          <a:noFill/>
        </p:spPr>
      </p:pic>
      <p:sp>
        <p:nvSpPr>
          <p:cNvPr id="7" name="6 CuadroTexto"/>
          <p:cNvSpPr txBox="1"/>
          <p:nvPr/>
        </p:nvSpPr>
        <p:spPr>
          <a:xfrm>
            <a:off x="5286380" y="4214818"/>
            <a:ext cx="3214710" cy="1200329"/>
          </a:xfrm>
          <a:prstGeom prst="rect">
            <a:avLst/>
          </a:prstGeom>
          <a:noFill/>
        </p:spPr>
        <p:txBody>
          <a:bodyPr wrap="square" rtlCol="0">
            <a:spAutoFit/>
          </a:bodyPr>
          <a:lstStyle/>
          <a:p>
            <a:pPr algn="ctr"/>
            <a:r>
              <a:rPr lang="es-ES" b="1" smtClean="0"/>
              <a:t>Códice de tributos de Coyocán</a:t>
            </a:r>
          </a:p>
          <a:p>
            <a:pPr algn="ctr"/>
            <a:r>
              <a:rPr lang="es-ES" smtClean="0"/>
              <a:t>S. XVI</a:t>
            </a:r>
          </a:p>
          <a:p>
            <a:pPr algn="ctr"/>
            <a:r>
              <a:rPr lang="es-ES" smtClean="0"/>
              <a:t>Biblioteca Nacional de España</a:t>
            </a:r>
          </a:p>
          <a:p>
            <a:pPr algn="ctr"/>
            <a:r>
              <a:rPr lang="es-ES" smtClean="0"/>
              <a:t>Madrid</a:t>
            </a:r>
            <a:endParaRPr lang="es-E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14282" y="3500438"/>
            <a:ext cx="8572560" cy="3139321"/>
          </a:xfrm>
          <a:prstGeom prst="rect">
            <a:avLst/>
          </a:prstGeom>
        </p:spPr>
        <p:txBody>
          <a:bodyPr wrap="square">
            <a:spAutoFit/>
          </a:bodyPr>
          <a:lstStyle/>
          <a:p>
            <a:pPr algn="just"/>
            <a:r>
              <a:rPr lang="es-ES" b="1" smtClean="0"/>
              <a:t>	La piedra del Calendario, da forma a un resumen del infinito universo azteca.</a:t>
            </a:r>
          </a:p>
          <a:p>
            <a:pPr algn="just"/>
            <a:r>
              <a:rPr lang="es-ES" smtClean="0"/>
              <a:t>En el centro está la cara del Dios Sol, Tonatiuh, y a los lados hay cuatro cuadretes, cada uno de los cuales da las fechas de las cuatro edades anteriores del mundo y juntos representan la de nuestra era presente. Los veinte nombres de los días circundan este elemento central, y ellos, a su vez, están circundados por una banda de glifos del jade y la turquesa, lo que da idea de su preciosidad y al mismo tiempo simbolizan el cielo y su color. Está engalanada por los signos de las estrellas a través de los cuales penetran dibujos representativos de los rayos del sol. Dos inmensas serpientes de fuego, que simbolizan el año y el tiempo, circundan el perímetro para encontrarse, cara a cara, en la base. Penetrando profundamente a través de estas formas hasta lo que representan, encontramos una concepción grandiosa de la majestad del universo.</a:t>
            </a:r>
            <a:endParaRPr lang="es-ES"/>
          </a:p>
        </p:txBody>
      </p:sp>
      <p:pic>
        <p:nvPicPr>
          <p:cNvPr id="126978" name="Picture 2" descr="http://www.timetravelteam.com/ethno/ludi/aztecLudus/sonnenKalender450pxbr.jpg"/>
          <p:cNvPicPr>
            <a:picLocks noChangeAspect="1" noChangeArrowheads="1"/>
          </p:cNvPicPr>
          <p:nvPr/>
        </p:nvPicPr>
        <p:blipFill>
          <a:blip r:embed="rId2" cstate="print">
            <a:lum bright="20000"/>
          </a:blip>
          <a:srcRect/>
          <a:stretch>
            <a:fillRect/>
          </a:stretch>
        </p:blipFill>
        <p:spPr bwMode="auto">
          <a:xfrm>
            <a:off x="2643173" y="214290"/>
            <a:ext cx="3372073" cy="321471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apositiva75.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2357430"/>
            <a:ext cx="8143932" cy="2031325"/>
          </a:xfrm>
          <a:prstGeom prst="rect">
            <a:avLst/>
          </a:prstGeom>
        </p:spPr>
        <p:txBody>
          <a:bodyPr wrap="square">
            <a:spAutoFit/>
          </a:bodyPr>
          <a:lstStyle/>
          <a:p>
            <a:pPr algn="just"/>
            <a:r>
              <a:rPr lang="es-ES" dirty="0"/>
              <a:t>Quizá la parte más impactante sea la dedicada a </a:t>
            </a:r>
            <a:r>
              <a:rPr lang="es-ES" b="1" dirty="0" err="1"/>
              <a:t>Tecoaque</a:t>
            </a:r>
            <a:r>
              <a:rPr lang="es-ES" b="1" dirty="0" smtClean="0"/>
              <a:t>, (significa  </a:t>
            </a:r>
            <a:r>
              <a:rPr lang="es-ES" b="1" dirty="0"/>
              <a:t>“el lugar donde se los comieron</a:t>
            </a:r>
            <a:r>
              <a:rPr lang="es-ES" b="1" dirty="0" smtClean="0"/>
              <a:t>”), </a:t>
            </a:r>
            <a:r>
              <a:rPr lang="es-ES" dirty="0"/>
              <a:t>en la que se ven esqueletos humanos. </a:t>
            </a:r>
            <a:endParaRPr lang="es-ES" dirty="0" smtClean="0"/>
          </a:p>
          <a:p>
            <a:pPr algn="just"/>
            <a:r>
              <a:rPr lang="es-ES" dirty="0" smtClean="0"/>
              <a:t>Los sacrificados formaban </a:t>
            </a:r>
            <a:r>
              <a:rPr lang="es-ES" dirty="0"/>
              <a:t>parte de una caravana de 550 personas que sufrió una emboscada azteca. En la comitiva iban 40 españoles, 10 de ellos mujeres. Fueron apresados y sacrificados en banquetes rituales</a:t>
            </a:r>
            <a:r>
              <a:rPr lang="es-ES" dirty="0" smtClean="0"/>
              <a:t>.</a:t>
            </a:r>
          </a:p>
          <a:p>
            <a:pPr algn="just"/>
            <a:r>
              <a:rPr lang="es-ES" dirty="0" smtClean="0"/>
              <a:t>Al </a:t>
            </a:r>
            <a:r>
              <a:rPr lang="es-ES" dirty="0"/>
              <a:t>fondo, una gran vasija para limpiar los cadáveres antes de exponer sus cráneos. La respuesta de Cortés fue mandar “destruir y asolar” el pueblo, como contó él mismo. </a:t>
            </a:r>
          </a:p>
        </p:txBody>
      </p:sp>
      <p:sp>
        <p:nvSpPr>
          <p:cNvPr id="3" name="2 Rectángulo"/>
          <p:cNvSpPr/>
          <p:nvPr/>
        </p:nvSpPr>
        <p:spPr>
          <a:xfrm>
            <a:off x="1214414" y="357166"/>
            <a:ext cx="6437852" cy="1569660"/>
          </a:xfrm>
          <a:prstGeom prst="rect">
            <a:avLst/>
          </a:prstGeom>
          <a:solidFill>
            <a:schemeClr val="accent1"/>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a:p>
            <a:pPr algn="ctr"/>
            <a:r>
              <a:rPr lang="es-ES" sz="48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episodio de Te</a:t>
            </a:r>
            <a:r>
              <a:rPr lang="es-ES" sz="48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coaque</a:t>
            </a:r>
            <a:endParaRPr lang="es-ES" sz="48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386" name="Picture 2" descr="http://eccechristianus.files.wordpress.com/2011/02/nvaesp.jpg"/>
          <p:cNvPicPr>
            <a:picLocks noChangeAspect="1" noChangeArrowheads="1"/>
          </p:cNvPicPr>
          <p:nvPr/>
        </p:nvPicPr>
        <p:blipFill>
          <a:blip r:embed="rId3" cstate="print"/>
          <a:srcRect/>
          <a:stretch>
            <a:fillRect/>
          </a:stretch>
        </p:blipFill>
        <p:spPr bwMode="auto">
          <a:xfrm>
            <a:off x="3286116" y="4588132"/>
            <a:ext cx="3190868" cy="2269868"/>
          </a:xfrm>
          <a:prstGeom prst="rect">
            <a:avLst/>
          </a:prstGeom>
          <a:noFill/>
        </p:spPr>
      </p:pic>
    </p:spTree>
  </p:cSld>
  <p:clrMapOvr>
    <a:masterClrMapping/>
  </p:clrMapOvr>
  <p:transition>
    <p:sndAc>
      <p:stSnd>
        <p:snd r:embed="rId2" name="Recuerdos recortada.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tecoache-exposicion-hernan- cortes"/>
          <p:cNvPicPr>
            <a:picLocks noChangeAspect="1" noChangeArrowheads="1"/>
          </p:cNvPicPr>
          <p:nvPr/>
        </p:nvPicPr>
        <p:blipFill>
          <a:blip r:embed="rId2" cstate="print"/>
          <a:srcRect/>
          <a:stretch>
            <a:fillRect/>
          </a:stretch>
        </p:blipFill>
        <p:spPr bwMode="auto">
          <a:xfrm>
            <a:off x="-1" y="0"/>
            <a:ext cx="4516689" cy="3000372"/>
          </a:xfrm>
          <a:prstGeom prst="rect">
            <a:avLst/>
          </a:prstGeom>
          <a:noFill/>
        </p:spPr>
      </p:pic>
      <p:sp>
        <p:nvSpPr>
          <p:cNvPr id="3" name="2 Rectángulo"/>
          <p:cNvSpPr/>
          <p:nvPr/>
        </p:nvSpPr>
        <p:spPr>
          <a:xfrm>
            <a:off x="428596" y="3995678"/>
            <a:ext cx="8358246" cy="2862322"/>
          </a:xfrm>
          <a:prstGeom prst="rect">
            <a:avLst/>
          </a:prstGeom>
        </p:spPr>
        <p:txBody>
          <a:bodyPr wrap="square">
            <a:spAutoFit/>
          </a:bodyPr>
          <a:lstStyle/>
          <a:p>
            <a:pPr algn="ctr"/>
            <a:r>
              <a:rPr lang="es-ES" dirty="0" smtClean="0"/>
              <a:t>En julio de 1520 los aztecas apresaron una caravana salida de Veracruz cuando se dirigía a unirse a Hernán Cortés en Tenochtitlán. Los</a:t>
            </a:r>
            <a:r>
              <a:rPr lang="es-ES" b="1" dirty="0" smtClean="0"/>
              <a:t> restos arqueológicos</a:t>
            </a:r>
            <a:r>
              <a:rPr lang="es-ES" dirty="0" smtClean="0"/>
              <a:t> de </a:t>
            </a:r>
            <a:r>
              <a:rPr lang="es-ES" b="1" dirty="0" err="1" smtClean="0"/>
              <a:t>Teocache</a:t>
            </a:r>
            <a:r>
              <a:rPr lang="es-ES" dirty="0" smtClean="0"/>
              <a:t>, “donde se los comieron”, ilustran lo acontecido entre junio de 1520 y julio de 1521, los miembros de la caravana y los animales que llevaban consigo- los primeros procedentes de Europa llegados al continente- fueron sacrificados.</a:t>
            </a:r>
          </a:p>
          <a:p>
            <a:pPr algn="ctr"/>
            <a:r>
              <a:rPr lang="es-ES" dirty="0" smtClean="0"/>
              <a:t>La sala al completo es impactante, la preside la </a:t>
            </a:r>
            <a:r>
              <a:rPr lang="es-ES" b="1" dirty="0" smtClean="0"/>
              <a:t>reconstrucción del </a:t>
            </a:r>
            <a:r>
              <a:rPr lang="es-ES" b="1" dirty="0" err="1" smtClean="0"/>
              <a:t>Tzompantli</a:t>
            </a:r>
            <a:r>
              <a:rPr lang="es-ES" dirty="0" smtClean="0"/>
              <a:t> con </a:t>
            </a:r>
            <a:r>
              <a:rPr lang="es-ES" b="1" dirty="0" smtClean="0"/>
              <a:t>14 cráneos humanos</a:t>
            </a:r>
            <a:r>
              <a:rPr lang="es-ES" dirty="0" smtClean="0"/>
              <a:t> exhibidos ante el templo principal como trofeo y oferta a los dioses que fue ocultado precipitadamente a inicios de 1521, al aproximarse una expedición de castigo. Este enclave fue destruido, sus ídolos decapitados y sus habitantes fueron muertos o convertidos en esclavos como represalia por lo acaecido.</a:t>
            </a:r>
            <a:endParaRPr lang="es-ES" dirty="0"/>
          </a:p>
        </p:txBody>
      </p:sp>
      <p:pic>
        <p:nvPicPr>
          <p:cNvPr id="91138" name="Picture 2" descr="tecoache"/>
          <p:cNvPicPr>
            <a:picLocks noChangeAspect="1" noChangeArrowheads="1"/>
          </p:cNvPicPr>
          <p:nvPr/>
        </p:nvPicPr>
        <p:blipFill>
          <a:blip r:embed="rId3" cstate="print"/>
          <a:srcRect/>
          <a:stretch>
            <a:fillRect/>
          </a:stretch>
        </p:blipFill>
        <p:spPr bwMode="auto">
          <a:xfrm>
            <a:off x="4842393" y="0"/>
            <a:ext cx="4301607" cy="2857496"/>
          </a:xfrm>
          <a:prstGeom prst="rect">
            <a:avLst/>
          </a:prstGeom>
          <a:noFill/>
        </p:spPr>
      </p:pic>
      <p:sp>
        <p:nvSpPr>
          <p:cNvPr id="5" name="4 CuadroTexto"/>
          <p:cNvSpPr txBox="1"/>
          <p:nvPr/>
        </p:nvSpPr>
        <p:spPr>
          <a:xfrm>
            <a:off x="2714612" y="3214686"/>
            <a:ext cx="4799134" cy="461665"/>
          </a:xfrm>
          <a:prstGeom prst="rect">
            <a:avLst/>
          </a:prstGeom>
          <a:noFill/>
        </p:spPr>
        <p:txBody>
          <a:bodyPr wrap="none" rtlCol="0">
            <a:spAutoFit/>
          </a:bodyPr>
          <a:lstStyle/>
          <a:p>
            <a:r>
              <a:rPr lang="es-ES" sz="2400" b="1" u="sng" smtClean="0"/>
              <a:t>Matanza de Tecoaque (o Teocache )</a:t>
            </a:r>
            <a:endParaRPr lang="es-ES" sz="2400" b="1" u="sng"/>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1000108"/>
            <a:ext cx="8229600" cy="5597244"/>
          </a:xfrm>
        </p:spPr>
        <p:txBody>
          <a:bodyPr>
            <a:normAutofit fontScale="25000" lnSpcReduction="20000"/>
          </a:bodyPr>
          <a:lstStyle/>
          <a:p>
            <a:pPr algn="just">
              <a:buNone/>
            </a:pPr>
            <a:r>
              <a:rPr lang="es-ES" dirty="0" smtClean="0"/>
              <a:t>	</a:t>
            </a:r>
            <a:r>
              <a:rPr lang="es-ES" sz="8000" dirty="0" smtClean="0"/>
              <a:t>En su paso hacia Tenochtitlan Cortés llegó a Cholula, aliada del Imperio mexica, que era la segunda ciudad más grande después de Tenochtitlan, con 30.000 habitantes. </a:t>
            </a:r>
          </a:p>
          <a:p>
            <a:pPr algn="just">
              <a:buNone/>
            </a:pPr>
            <a:r>
              <a:rPr lang="es-ES" sz="8000" dirty="0" smtClean="0"/>
              <a:t>	Bernal Díaz del Castillo cuenta en su crónica que después de haber recibido a Cortés y a su enorme ejército, las autoridades de Cholula planearon tenderle una emboscada y aniquilar a los españoles. Díaz del Castillo cuenta que él y las tropas vieron a un costado de los templos las varas con collares que supuso destinadas a los españoles para ser llevados cautivos a Tenochtitlan.</a:t>
            </a:r>
          </a:p>
          <a:p>
            <a:pPr algn="just">
              <a:buNone/>
            </a:pPr>
            <a:r>
              <a:rPr lang="es-ES" sz="8000" dirty="0" smtClean="0"/>
              <a:t>	Díaz del Castillo también cuenta que una anciana y unos sacerdotes de los templos de Cholula alertaron a Cortés, quien mandó inmediatamente a su ejército atacar, causando lo que se conoce como </a:t>
            </a:r>
            <a:r>
              <a:rPr lang="es-ES" sz="8000" i="1" dirty="0" smtClean="0"/>
              <a:t>la matanza de Cholula,</a:t>
            </a:r>
            <a:r>
              <a:rPr lang="es-ES" sz="8000" dirty="0" smtClean="0"/>
              <a:t> en la que más de 5.000 hombres mexicas murieron en cinco horas. El contingente permaneció en Cholula durante octubre y noviembre y al salir Cortés mandó incendiar la ciudad. </a:t>
            </a:r>
          </a:p>
          <a:p>
            <a:pPr algn="just">
              <a:buNone/>
            </a:pPr>
            <a:r>
              <a:rPr lang="es-ES" sz="8000" dirty="0" smtClean="0"/>
              <a:t>	En su paso desde Cholula, Cortés había recorrido el camino hacia el Valle de México, cruzando por entre dos volcanes, el Popocatépetl y el Iztaccíhuatl hasta llegar a un paraje boscoso y de espléndida belleza que hasta hoy lleva el nombre de Paso de Cortés. </a:t>
            </a:r>
          </a:p>
          <a:p>
            <a:pPr algn="just">
              <a:buNone/>
            </a:pPr>
            <a:r>
              <a:rPr lang="es-ES" sz="8000" dirty="0" smtClean="0"/>
              <a:t>	Del otro lado, avistó por primera vez el lago de Texcoco aproximándose a el por el rumbo de Xochimilco.</a:t>
            </a:r>
            <a:endParaRPr lang="es-ES" sz="8000" dirty="0"/>
          </a:p>
        </p:txBody>
      </p:sp>
      <p:sp>
        <p:nvSpPr>
          <p:cNvPr id="4" name="3 CuadroTexto"/>
          <p:cNvSpPr txBox="1"/>
          <p:nvPr/>
        </p:nvSpPr>
        <p:spPr>
          <a:xfrm>
            <a:off x="1187624" y="116633"/>
            <a:ext cx="6984776" cy="1384995"/>
          </a:xfrm>
          <a:prstGeom prst="rect">
            <a:avLst/>
          </a:prstGeom>
          <a:noFill/>
        </p:spPr>
        <p:txBody>
          <a:bodyPr wrap="square" rtlCol="0">
            <a:spAutoFit/>
          </a:bodyPr>
          <a:lstStyle/>
          <a:p>
            <a:pPr algn="ctr"/>
            <a:r>
              <a:rPr lang="es-ES" sz="4000" u="sng" dirty="0" smtClean="0"/>
              <a:t>La Matanza de Cholula - 1512</a:t>
            </a:r>
          </a:p>
          <a:p>
            <a:pPr algn="ctr"/>
            <a:endParaRPr lang="es-ES" sz="44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714356"/>
            <a:ext cx="9144000" cy="4525963"/>
          </a:xfrm>
        </p:spPr>
        <p:txBody>
          <a:bodyPr>
            <a:normAutofit/>
          </a:bodyPr>
          <a:lstStyle/>
          <a:p>
            <a:pPr algn="ctr">
              <a:buNone/>
            </a:pPr>
            <a:r>
              <a:rPr lang="es-ES" dirty="0" smtClean="0"/>
              <a:t>	</a:t>
            </a:r>
            <a:r>
              <a:rPr lang="es-ES" sz="2000" dirty="0" smtClean="0"/>
              <a:t>El adoratorio de Huitzilopochtli en la cima del Templo Mayor simbolizaría Coatepec. Así comprendemos la presencia al pie de la escalera que llevaba a la cumbre de la famosa escultura que representa a la diosa </a:t>
            </a:r>
            <a:r>
              <a:rPr lang="es-ES" sz="2000" dirty="0" err="1" smtClean="0"/>
              <a:t>Coyolxaauhqui</a:t>
            </a:r>
            <a:r>
              <a:rPr lang="es-ES" sz="2000" dirty="0" smtClean="0"/>
              <a:t> desmembrada. </a:t>
            </a:r>
          </a:p>
          <a:p>
            <a:pPr algn="ctr">
              <a:buNone/>
            </a:pPr>
            <a:r>
              <a:rPr lang="es-ES" sz="2000" dirty="0" smtClean="0"/>
              <a:t>	Cuando una víctima era sacrificada en la cima del templo, su cuerpo era arrojado escaleras abajo, como una repetición simbólica del mito.</a:t>
            </a:r>
            <a:endParaRPr lang="es-ES" sz="2000" dirty="0"/>
          </a:p>
        </p:txBody>
      </p:sp>
      <p:pic>
        <p:nvPicPr>
          <p:cNvPr id="68612" name="Picture 4" descr="http://upload.wikimedia.org/wikipedia/commons/thumb/a/ae/Tzompantli_Tovar.jpeg/250px-Tzompantli_Tovar.jpeg"/>
          <p:cNvPicPr>
            <a:picLocks noChangeAspect="1" noChangeArrowheads="1"/>
          </p:cNvPicPr>
          <p:nvPr/>
        </p:nvPicPr>
        <p:blipFill>
          <a:blip r:embed="rId2" cstate="print"/>
          <a:srcRect/>
          <a:stretch>
            <a:fillRect/>
          </a:stretch>
        </p:blipFill>
        <p:spPr bwMode="auto">
          <a:xfrm>
            <a:off x="370309" y="2819459"/>
            <a:ext cx="4959150" cy="3550754"/>
          </a:xfrm>
          <a:prstGeom prst="rect">
            <a:avLst/>
          </a:prstGeom>
          <a:noFill/>
        </p:spPr>
      </p:pic>
      <p:sp>
        <p:nvSpPr>
          <p:cNvPr id="6" name="5 Rectángulo"/>
          <p:cNvSpPr/>
          <p:nvPr/>
        </p:nvSpPr>
        <p:spPr>
          <a:xfrm>
            <a:off x="428596" y="0"/>
            <a:ext cx="8300862"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Los adoratorios del templo Mayor</a:t>
            </a:r>
            <a:endParaRPr lang="es-ES"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5572132" y="3071810"/>
            <a:ext cx="3143272" cy="2677656"/>
          </a:xfrm>
          <a:prstGeom prst="rect">
            <a:avLst/>
          </a:prstGeom>
        </p:spPr>
        <p:txBody>
          <a:bodyPr wrap="square">
            <a:spAutoFit/>
          </a:bodyPr>
          <a:lstStyle/>
          <a:p>
            <a:pPr algn="ctr"/>
            <a:r>
              <a:rPr lang="es-ES" sz="2400" b="1" dirty="0" smtClean="0"/>
              <a:t>A la izquierda, los dos adoratorios con sus dioses representados, y a la derecha, el </a:t>
            </a:r>
            <a:r>
              <a:rPr lang="es-ES" sz="2400" b="1" dirty="0" err="1" smtClean="0"/>
              <a:t>Tzompantli</a:t>
            </a:r>
            <a:r>
              <a:rPr lang="es-ES" sz="2400" b="1" dirty="0" smtClean="0"/>
              <a:t>, altar recubierto de calaveras humanas.</a:t>
            </a:r>
            <a:endParaRPr lang="es-ES" sz="2400"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 historia de nuestro pueblo en el Museo del Templo Mayor"/>
          <p:cNvPicPr>
            <a:picLocks noGrp="1" noChangeAspect="1" noChangeArrowheads="1"/>
          </p:cNvPicPr>
          <p:nvPr>
            <p:ph idx="1"/>
          </p:nvPr>
        </p:nvPicPr>
        <p:blipFill>
          <a:blip r:embed="rId2" cstate="print"/>
          <a:srcRect/>
          <a:stretch>
            <a:fillRect/>
          </a:stretch>
        </p:blipFill>
        <p:spPr bwMode="auto">
          <a:xfrm>
            <a:off x="428596" y="1000108"/>
            <a:ext cx="8229600" cy="3026979"/>
          </a:xfrm>
          <a:prstGeom prst="rect">
            <a:avLst/>
          </a:prstGeom>
          <a:noFill/>
        </p:spPr>
      </p:pic>
      <p:sp>
        <p:nvSpPr>
          <p:cNvPr id="3" name="2 Rectángulo"/>
          <p:cNvSpPr/>
          <p:nvPr/>
        </p:nvSpPr>
        <p:spPr>
          <a:xfrm>
            <a:off x="785786" y="4286256"/>
            <a:ext cx="7572428" cy="2123658"/>
          </a:xfrm>
          <a:prstGeom prst="rect">
            <a:avLst/>
          </a:prstGeom>
        </p:spPr>
        <p:txBody>
          <a:bodyPr wrap="square">
            <a:spAutoFit/>
          </a:bodyPr>
          <a:lstStyle/>
          <a:p>
            <a:r>
              <a:rPr lang="es-ES" sz="2400" b="1" dirty="0" smtClean="0"/>
              <a:t>	</a:t>
            </a:r>
            <a:r>
              <a:rPr lang="es-ES" sz="2400" b="1" dirty="0" err="1" smtClean="0"/>
              <a:t>Tzompantli</a:t>
            </a:r>
            <a:r>
              <a:rPr lang="es-ES" sz="2400" b="1" dirty="0" smtClean="0"/>
              <a:t>, altar recubierto de calaveras humanas</a:t>
            </a:r>
          </a:p>
          <a:p>
            <a:pPr algn="just"/>
            <a:r>
              <a:rPr lang="es-ES" dirty="0" smtClean="0"/>
              <a:t>Aunque el sacrificio humano siempre existió en Mesoamérica, podemos preguntarnos porqué tomó un carácter tan crudo en los aztecas: según los cronistas, en 1487 entre 3.000 y 84.000 personas fueron sacrificadas durante los cuatro días que duró la </a:t>
            </a:r>
            <a:r>
              <a:rPr lang="es-ES" dirty="0" err="1" smtClean="0"/>
              <a:t>reconsagración</a:t>
            </a:r>
            <a:r>
              <a:rPr lang="es-ES" dirty="0" smtClean="0"/>
              <a:t> del Templo Mayor en el reinado de </a:t>
            </a:r>
            <a:r>
              <a:rPr lang="es-ES" dirty="0" err="1" smtClean="0"/>
              <a:t>Ahuízotl</a:t>
            </a:r>
            <a:r>
              <a:rPr lang="es-ES" dirty="0" smtClean="0"/>
              <a:t>, aunque estas cifras les parecen exageradas a ciertos autores por la dificultad técnica de matar tantas personas en tan poco tiempo.</a:t>
            </a:r>
            <a:endParaRPr lang="es-E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8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iapositiva8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83.JPG"/>
          <p:cNvPicPr>
            <a:picLocks noGrp="1" noChangeAspect="1"/>
          </p:cNvPicPr>
          <p:nvPr>
            <p:ph idx="1"/>
          </p:nvPr>
        </p:nvPicPr>
        <p:blipFill>
          <a:blip r:embed="rId2" cstate="print"/>
          <a:stretch>
            <a:fillRect/>
          </a:stretch>
        </p:blipFill>
        <p:spPr>
          <a:xfrm>
            <a:off x="-1" y="-1"/>
            <a:ext cx="9144001" cy="6858001"/>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84.JPG"/>
          <p:cNvPicPr>
            <a:picLocks noGrp="1" noChangeAspect="1"/>
          </p:cNvPicPr>
          <p:nvPr>
            <p:ph idx="1"/>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728" y="1000108"/>
            <a:ext cx="6000792" cy="3785652"/>
          </a:xfrm>
          <a:prstGeom prst="rect">
            <a:avLst/>
          </a:prstGeom>
          <a:solidFill>
            <a:schemeClr val="accent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a:p>
            <a:pPr algn="ctr"/>
            <a:r>
              <a:rPr lang="es-ES" sz="6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Templos </a:t>
            </a:r>
          </a:p>
          <a:p>
            <a:pPr algn="ctr"/>
            <a:r>
              <a:rPr lang="es-ES" sz="6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a:t>
            </a:r>
          </a:p>
          <a:p>
            <a:pPr algn="ctr"/>
            <a:r>
              <a:rPr lang="es-ES" sz="60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Tenoctitlán</a:t>
            </a:r>
            <a:endParaRPr lang="es-ES" sz="60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57290" y="5103674"/>
            <a:ext cx="7143800" cy="1754326"/>
          </a:xfrm>
          <a:prstGeom prst="rect">
            <a:avLst/>
          </a:prstGeom>
        </p:spPr>
        <p:txBody>
          <a:bodyPr wrap="square">
            <a:spAutoFit/>
          </a:bodyPr>
          <a:lstStyle/>
          <a:p>
            <a:pPr algn="just"/>
            <a:r>
              <a:rPr lang="es-ES" b="1" dirty="0" err="1" smtClean="0"/>
              <a:t>Te</a:t>
            </a:r>
            <a:r>
              <a:rPr lang="es-ES" dirty="0" err="1" smtClean="0"/>
              <a:t>tl</a:t>
            </a:r>
            <a:r>
              <a:rPr lang="es-ES" dirty="0" smtClean="0"/>
              <a:t>=Piedra, </a:t>
            </a:r>
            <a:r>
              <a:rPr lang="es-ES" b="1" dirty="0" err="1" smtClean="0"/>
              <a:t>Noch</a:t>
            </a:r>
            <a:r>
              <a:rPr lang="es-ES" dirty="0" err="1" smtClean="0"/>
              <a:t>tli</a:t>
            </a:r>
            <a:r>
              <a:rPr lang="es-ES" dirty="0" smtClean="0"/>
              <a:t>=Tuna y </a:t>
            </a:r>
            <a:r>
              <a:rPr lang="es-ES" b="1" dirty="0" err="1" smtClean="0"/>
              <a:t>tlan</a:t>
            </a:r>
            <a:r>
              <a:rPr lang="es-ES" dirty="0" smtClean="0"/>
              <a:t>= lugar de abundancia (lugar de tunas sobre abundantes piedras o colinas). Fue la capital del Imperio mexica. La fundación de la ciudad es un hecho cuya historia se mezcla con la leyenda. La mayoría de las fuentes cita como fecha de fundación de la ciudad el año de 1325.</a:t>
            </a:r>
          </a:p>
          <a:p>
            <a:pPr algn="just"/>
            <a:r>
              <a:rPr lang="es-ES" dirty="0" smtClean="0"/>
              <a:t>Nota: “ Tunas” son las frutas que da el nopal.</a:t>
            </a:r>
            <a:endParaRPr lang="es-ES" dirty="0"/>
          </a:p>
        </p:txBody>
      </p:sp>
      <p:sp>
        <p:nvSpPr>
          <p:cNvPr id="4" name="3 CuadroTexto"/>
          <p:cNvSpPr txBox="1"/>
          <p:nvPr/>
        </p:nvSpPr>
        <p:spPr>
          <a:xfrm>
            <a:off x="2714612" y="4500570"/>
            <a:ext cx="4143404" cy="584775"/>
          </a:xfrm>
          <a:prstGeom prst="rect">
            <a:avLst/>
          </a:prstGeom>
          <a:noFill/>
        </p:spPr>
        <p:txBody>
          <a:bodyPr wrap="square" rtlCol="0">
            <a:spAutoFit/>
          </a:bodyPr>
          <a:lstStyle/>
          <a:p>
            <a:pPr algn="ctr"/>
            <a:r>
              <a:rPr lang="es-ES" sz="3200" u="sng" smtClean="0"/>
              <a:t>Tenochtitlan-Templos</a:t>
            </a:r>
            <a:endParaRPr lang="es-ES" sz="3200" u="sng"/>
          </a:p>
        </p:txBody>
      </p:sp>
      <p:sp>
        <p:nvSpPr>
          <p:cNvPr id="6" name="5 CuadroTexto"/>
          <p:cNvSpPr txBox="1"/>
          <p:nvPr/>
        </p:nvSpPr>
        <p:spPr>
          <a:xfrm>
            <a:off x="0" y="2428868"/>
            <a:ext cx="5623014" cy="830997"/>
          </a:xfrm>
          <a:prstGeom prst="rect">
            <a:avLst/>
          </a:prstGeom>
          <a:noFill/>
        </p:spPr>
        <p:txBody>
          <a:bodyPr wrap="none" rtlCol="0">
            <a:spAutoFit/>
          </a:bodyPr>
          <a:lstStyle/>
          <a:p>
            <a:pPr algn="ctr"/>
            <a:r>
              <a:rPr lang="es-ES" sz="2400" smtClean="0"/>
              <a:t>Maqueta del templo Mayor</a:t>
            </a:r>
          </a:p>
          <a:p>
            <a:pPr algn="ctr"/>
            <a:r>
              <a:rPr lang="es-ES" sz="2400" smtClean="0"/>
              <a:t>Museo Nacional de Antropolgía de México</a:t>
            </a:r>
            <a:endParaRPr lang="es-ES" sz="2400"/>
          </a:p>
        </p:txBody>
      </p:sp>
      <p:sp>
        <p:nvSpPr>
          <p:cNvPr id="10246" name="AutoShape 6" descr="http://www.floresdenieve.cepe.unam.mx/veintisiete/imagenes/cepe-wenjuan2-invierno-201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48" name="Picture 8" descr="http://www.floresdenieve.cepe.unam.mx/veintisiete/imagenes/cepe-wenjuan2-invierno-2012.jpg"/>
          <p:cNvPicPr>
            <a:picLocks noChangeAspect="1" noChangeArrowheads="1"/>
          </p:cNvPicPr>
          <p:nvPr/>
        </p:nvPicPr>
        <p:blipFill>
          <a:blip r:embed="rId2" cstate="print"/>
          <a:srcRect/>
          <a:stretch>
            <a:fillRect/>
          </a:stretch>
        </p:blipFill>
        <p:spPr bwMode="auto">
          <a:xfrm>
            <a:off x="5526503" y="2071678"/>
            <a:ext cx="3617497" cy="2428892"/>
          </a:xfrm>
          <a:prstGeom prst="rect">
            <a:avLst/>
          </a:prstGeom>
          <a:noFill/>
        </p:spPr>
      </p:pic>
      <p:pic>
        <p:nvPicPr>
          <p:cNvPr id="10252" name="Picture 12" descr="http://upload.wikimedia.org/wikipedia/commons/thumb/9/97/Model_of_Tenochtitlan.jpg/600px-Model_of_Tenochtitlan.jpg"/>
          <p:cNvPicPr>
            <a:picLocks noChangeAspect="1" noChangeArrowheads="1"/>
          </p:cNvPicPr>
          <p:nvPr/>
        </p:nvPicPr>
        <p:blipFill>
          <a:blip r:embed="rId3" cstate="print"/>
          <a:srcRect/>
          <a:stretch>
            <a:fillRect/>
          </a:stretch>
        </p:blipFill>
        <p:spPr bwMode="auto">
          <a:xfrm>
            <a:off x="0" y="0"/>
            <a:ext cx="6929454" cy="2214554"/>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apositiva87.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614.photobucket.com/albums/tt223/regiosfera/templomayor-1.jpg"/>
          <p:cNvPicPr>
            <a:picLocks noChangeAspect="1" noChangeArrowheads="1"/>
          </p:cNvPicPr>
          <p:nvPr/>
        </p:nvPicPr>
        <p:blipFill>
          <a:blip r:embed="rId2" cstate="print"/>
          <a:srcRect/>
          <a:stretch>
            <a:fillRect/>
          </a:stretch>
        </p:blipFill>
        <p:spPr bwMode="auto">
          <a:xfrm>
            <a:off x="0" y="0"/>
            <a:ext cx="4867436" cy="6858000"/>
          </a:xfrm>
          <a:prstGeom prst="rect">
            <a:avLst/>
          </a:prstGeom>
          <a:noFill/>
        </p:spPr>
      </p:pic>
      <p:pic>
        <p:nvPicPr>
          <p:cNvPr id="52226" name="Picture 2" descr="http://www.latinamericanstudies.org/aztecs/Tenochtitlan-Great-Temple.jpg"/>
          <p:cNvPicPr>
            <a:picLocks noChangeAspect="1" noChangeArrowheads="1"/>
          </p:cNvPicPr>
          <p:nvPr/>
        </p:nvPicPr>
        <p:blipFill>
          <a:blip r:embed="rId3" cstate="print"/>
          <a:srcRect/>
          <a:stretch>
            <a:fillRect/>
          </a:stretch>
        </p:blipFill>
        <p:spPr bwMode="auto">
          <a:xfrm>
            <a:off x="4859352" y="0"/>
            <a:ext cx="4284648" cy="3409534"/>
          </a:xfrm>
          <a:prstGeom prst="rect">
            <a:avLst/>
          </a:prstGeom>
          <a:noFill/>
        </p:spPr>
      </p:pic>
      <p:sp>
        <p:nvSpPr>
          <p:cNvPr id="6" name="5 Rectángulo"/>
          <p:cNvSpPr/>
          <p:nvPr/>
        </p:nvSpPr>
        <p:spPr>
          <a:xfrm>
            <a:off x="5286380" y="5657671"/>
            <a:ext cx="3357586" cy="1200329"/>
          </a:xfrm>
          <a:prstGeom prst="rect">
            <a:avLst/>
          </a:prstGeom>
        </p:spPr>
        <p:txBody>
          <a:bodyPr wrap="square">
            <a:spAutoFit/>
          </a:bodyPr>
          <a:lstStyle/>
          <a:p>
            <a:pPr algn="ctr"/>
            <a:r>
              <a:rPr lang="es-ES" smtClean="0"/>
              <a:t>Su construcción se realizó en siete etapas y alcanzó una altura aproximada de 45 metros.</a:t>
            </a:r>
          </a:p>
          <a:p>
            <a:pPr algn="ctr"/>
            <a:r>
              <a:rPr lang="es-ES" smtClean="0"/>
              <a:t>Periodo Posclásico.</a:t>
            </a:r>
            <a:endParaRPr lang="es-ES"/>
          </a:p>
        </p:txBody>
      </p:sp>
      <p:pic>
        <p:nvPicPr>
          <p:cNvPr id="52228" name="Picture 4" descr="http://upload.wikimedia.org/wikipedia/commons/thumb/4/41/Templo_mayor_capas.jpg/200px-Templo_mayor_capas.jpg"/>
          <p:cNvPicPr>
            <a:picLocks noChangeAspect="1" noChangeArrowheads="1"/>
          </p:cNvPicPr>
          <p:nvPr/>
        </p:nvPicPr>
        <p:blipFill>
          <a:blip r:embed="rId4" cstate="print"/>
          <a:srcRect/>
          <a:stretch>
            <a:fillRect/>
          </a:stretch>
        </p:blipFill>
        <p:spPr bwMode="auto">
          <a:xfrm>
            <a:off x="5357818" y="3714752"/>
            <a:ext cx="2925018" cy="185738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8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90.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9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ep01.epimg.net/elviajero/imagenes/2012/06/15/actualidad/1339794502_850215_0000000001_sumario_normal.jpg"/>
          <p:cNvPicPr>
            <a:picLocks noChangeAspect="1" noChangeArrowheads="1"/>
          </p:cNvPicPr>
          <p:nvPr/>
        </p:nvPicPr>
        <p:blipFill>
          <a:blip r:embed="rId2" cstate="print"/>
          <a:srcRect/>
          <a:stretch>
            <a:fillRect/>
          </a:stretch>
        </p:blipFill>
        <p:spPr bwMode="auto">
          <a:xfrm>
            <a:off x="0" y="0"/>
            <a:ext cx="7412862" cy="4929555"/>
          </a:xfrm>
          <a:prstGeom prst="rect">
            <a:avLst/>
          </a:prstGeom>
          <a:noFill/>
        </p:spPr>
      </p:pic>
      <p:sp>
        <p:nvSpPr>
          <p:cNvPr id="5" name="4 CuadroTexto"/>
          <p:cNvSpPr txBox="1"/>
          <p:nvPr/>
        </p:nvSpPr>
        <p:spPr>
          <a:xfrm>
            <a:off x="2643174" y="5143512"/>
            <a:ext cx="3821239" cy="461665"/>
          </a:xfrm>
          <a:prstGeom prst="rect">
            <a:avLst/>
          </a:prstGeom>
          <a:noFill/>
        </p:spPr>
        <p:txBody>
          <a:bodyPr wrap="none" rtlCol="0">
            <a:spAutoFit/>
          </a:bodyPr>
          <a:lstStyle/>
          <a:p>
            <a:r>
              <a:rPr lang="es-ES" sz="2400" b="1" smtClean="0"/>
              <a:t>Estado actual de los templos</a:t>
            </a:r>
            <a:endParaRPr lang="es-ES" sz="2400" b="1"/>
          </a:p>
        </p:txBody>
      </p:sp>
      <p:sp>
        <p:nvSpPr>
          <p:cNvPr id="7" name="6 CuadroTexto"/>
          <p:cNvSpPr txBox="1"/>
          <p:nvPr/>
        </p:nvSpPr>
        <p:spPr>
          <a:xfrm>
            <a:off x="6643702" y="5715016"/>
            <a:ext cx="1085746" cy="369332"/>
          </a:xfrm>
          <a:prstGeom prst="rect">
            <a:avLst/>
          </a:prstGeom>
          <a:noFill/>
        </p:spPr>
        <p:txBody>
          <a:bodyPr wrap="none" rtlCol="0">
            <a:spAutoFit/>
          </a:bodyPr>
          <a:lstStyle/>
          <a:p>
            <a:r>
              <a:rPr lang="es-ES" smtClean="0"/>
              <a:t>Serpiente</a:t>
            </a:r>
            <a:endParaRPr lang="es-ES"/>
          </a:p>
        </p:txBody>
      </p:sp>
      <p:cxnSp>
        <p:nvCxnSpPr>
          <p:cNvPr id="9" name="8 Conector recto de flecha"/>
          <p:cNvCxnSpPr/>
          <p:nvPr/>
        </p:nvCxnSpPr>
        <p:spPr>
          <a:xfrm rot="16200000" flipV="1">
            <a:off x="5643570" y="3786190"/>
            <a:ext cx="2286016" cy="171451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285852" y="5500702"/>
            <a:ext cx="6594754" cy="830997"/>
          </a:xfrm>
          <a:prstGeom prst="rect">
            <a:avLst/>
          </a:prstGeom>
          <a:noFill/>
        </p:spPr>
        <p:txBody>
          <a:bodyPr wrap="none" rtlCol="0">
            <a:spAutoFit/>
          </a:bodyPr>
          <a:lstStyle/>
          <a:p>
            <a:pPr algn="ctr"/>
            <a:r>
              <a:rPr lang="es-ES" sz="2400" b="1" smtClean="0"/>
              <a:t>Maqueta de una gran pirámide escalonada, azteca</a:t>
            </a:r>
          </a:p>
          <a:p>
            <a:pPr algn="ctr"/>
            <a:r>
              <a:rPr lang="es-ES" sz="2400" smtClean="0"/>
              <a:t>Tiene la misma forma que la egipcia de Saqqara.</a:t>
            </a:r>
            <a:endParaRPr lang="es-ES" sz="2400"/>
          </a:p>
        </p:txBody>
      </p:sp>
      <p:pic>
        <p:nvPicPr>
          <p:cNvPr id="38914" name="Picture 2" descr="Itinerario-Hernan-Cortes"/>
          <p:cNvPicPr>
            <a:picLocks noChangeAspect="1" noChangeArrowheads="1"/>
          </p:cNvPicPr>
          <p:nvPr/>
        </p:nvPicPr>
        <p:blipFill>
          <a:blip r:embed="rId2" cstate="print"/>
          <a:srcRect/>
          <a:stretch>
            <a:fillRect/>
          </a:stretch>
        </p:blipFill>
        <p:spPr bwMode="auto">
          <a:xfrm>
            <a:off x="1142975" y="500042"/>
            <a:ext cx="7097711" cy="4714908"/>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85852" y="214290"/>
            <a:ext cx="6357982" cy="2585323"/>
          </a:xfrm>
          <a:prstGeom prst="rect">
            <a:avLst/>
          </a:prstGeom>
          <a:solidFill>
            <a:schemeClr val="accent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Virreinato de</a:t>
            </a:r>
          </a:p>
          <a:p>
            <a:pPr algn="ctr"/>
            <a:r>
              <a:rPr lang="es-E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Nueva España</a:t>
            </a:r>
            <a:endParaRPr lang="es-E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Rectángulo"/>
          <p:cNvSpPr/>
          <p:nvPr/>
        </p:nvSpPr>
        <p:spPr>
          <a:xfrm>
            <a:off x="428596" y="3000372"/>
            <a:ext cx="8286808" cy="3693319"/>
          </a:xfrm>
          <a:prstGeom prst="rect">
            <a:avLst/>
          </a:prstGeom>
        </p:spPr>
        <p:txBody>
          <a:bodyPr wrap="square">
            <a:spAutoFit/>
          </a:bodyPr>
          <a:lstStyle/>
          <a:p>
            <a:pPr algn="just" fontAlgn="t"/>
            <a:r>
              <a:rPr lang="es-ES" dirty="0" smtClean="0"/>
              <a:t>El Virreinato llegó a ocupar, en su máxima extensión, lo que hoy es México, el centro y sur de los actuales Estados Unidos, Guatemala, Belice y Filipinas.</a:t>
            </a:r>
          </a:p>
          <a:p>
            <a:pPr algn="just" fontAlgn="t"/>
            <a:r>
              <a:rPr lang="es-ES" dirty="0" smtClean="0"/>
              <a:t>Tras la destrucción del Imperio azteca, los conquistadores españoles se dispusieron a derribar la antigua capital azteca, Tenochtitlan, y fundar una ciudad nueva de aspecto europeo. Así, Ciudad de México se convirtió en la capital del virreinato de Nueva España. Con la construcción de la nueva capital, España puso un énfasis en la “europeización” de los territorios, introduciendo instituciones políticas occidentales, como iglesias, ayuntamientos y encomiendas, para, de este modo afianzar su dominio en la región. </a:t>
            </a:r>
          </a:p>
          <a:p>
            <a:pPr algn="just" fontAlgn="t"/>
            <a:r>
              <a:rPr lang="es-ES" dirty="0" smtClean="0"/>
              <a:t>La encomienda consistía en la concesión de una determinada cantidad de indígenas a un súbdito español, encomendero, en compensación por los servicios prestados. Tras eso, el encomendero se hacía responsable de los nativos puestos a su cargo, los evangelizaba, y percibía los beneficios obtenidos de su trabajo.</a:t>
            </a:r>
            <a:endParaRPr lang="es-E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1357298"/>
            <a:ext cx="8229600" cy="4525963"/>
          </a:xfrm>
        </p:spPr>
        <p:txBody>
          <a:bodyPr>
            <a:normAutofit fontScale="85000" lnSpcReduction="10000"/>
          </a:bodyPr>
          <a:lstStyle/>
          <a:p>
            <a:pPr algn="just">
              <a:buNone/>
            </a:pPr>
            <a:r>
              <a:rPr lang="es-ES" dirty="0" smtClean="0"/>
              <a:t>	</a:t>
            </a:r>
            <a:r>
              <a:rPr lang="es-ES" sz="2800" dirty="0" smtClean="0"/>
              <a:t>La entrada en la ciudad, de Tenochtitlan, sucedió el 8 de noviembre de 1519, a la entrada a la misma se produjo el encuentro de Moctezuma y Cortés, haciendo de intérprete la nativa conocida como “la </a:t>
            </a:r>
            <a:r>
              <a:rPr lang="es-ES" sz="2800" dirty="0" err="1" smtClean="0"/>
              <a:t>Malincha</a:t>
            </a:r>
            <a:r>
              <a:rPr lang="es-ES" sz="2800" dirty="0" smtClean="0"/>
              <a:t>”. </a:t>
            </a:r>
          </a:p>
          <a:p>
            <a:pPr algn="just">
              <a:buNone/>
            </a:pPr>
            <a:r>
              <a:rPr lang="es-ES" sz="2800" dirty="0" smtClean="0"/>
              <a:t>	Moctezuma II creyó que los españoles eran enviados del dios que vendría del Este -este es Quetzalcóatl o Serpiente Emplumada- y fue un espléndido anfitrión de estos, obsequiándole entre otras cosas, el Tocado del Dios Quetzalcóatl, mejor conocido como </a:t>
            </a:r>
            <a:r>
              <a:rPr lang="es-ES" sz="2800" b="1" dirty="0" smtClean="0"/>
              <a:t>Penacho de Moctezuma</a:t>
            </a:r>
            <a:r>
              <a:rPr lang="es-ES" sz="2800" dirty="0" smtClean="0"/>
              <a:t>, que fue enviado junto con otros presentes a la Corte Imperial. </a:t>
            </a:r>
          </a:p>
          <a:p>
            <a:pPr algn="just">
              <a:buNone/>
            </a:pPr>
            <a:r>
              <a:rPr lang="es-ES" sz="2800" dirty="0" smtClean="0"/>
              <a:t>	Dado que Carlos I era de la casa de Austria (los Habsburgo) al extinguirse la rama Española, este regalo terminó en Austria.</a:t>
            </a:r>
            <a:endParaRPr lang="es-ES" sz="2800" dirty="0"/>
          </a:p>
        </p:txBody>
      </p:sp>
      <p:sp>
        <p:nvSpPr>
          <p:cNvPr id="4" name="3 Rectángulo"/>
          <p:cNvSpPr/>
          <p:nvPr/>
        </p:nvSpPr>
        <p:spPr>
          <a:xfrm>
            <a:off x="500034" y="428604"/>
            <a:ext cx="8120043" cy="646331"/>
          </a:xfrm>
          <a:prstGeom prst="rect">
            <a:avLst/>
          </a:prstGeom>
        </p:spPr>
        <p:txBody>
          <a:bodyPr wrap="none">
            <a:spAutoFit/>
          </a:bodyPr>
          <a:lstStyle/>
          <a:p>
            <a:r>
              <a:rPr lang="es-ES" sz="3600" u="sng" smtClean="0"/>
              <a:t>Encuentro de Hernán Cortés y Moctezuma</a:t>
            </a:r>
            <a:endParaRPr lang="es-ES" sz="3600" u="sng"/>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96.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Diapositiva97.JPG"/>
          <p:cNvPicPr>
            <a:picLocks noGrp="1" noChangeAspect="1"/>
          </p:cNvPicPr>
          <p:nvPr>
            <p:ph idx="1"/>
          </p:nvPr>
        </p:nvPicPr>
        <p:blipFill>
          <a:blip r:embed="rId2" cstate="print"/>
          <a:stretch>
            <a:fillRect/>
          </a:stretch>
        </p:blipFill>
        <p:spPr>
          <a:xfrm>
            <a:off x="0" y="-1"/>
            <a:ext cx="9144000" cy="6858001"/>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uellas.mx/wp-content/uploads/2014/07/penacho-de-moctezuma.jpg"/>
          <p:cNvPicPr>
            <a:picLocks noGrp="1" noChangeAspect="1" noChangeArrowheads="1"/>
          </p:cNvPicPr>
          <p:nvPr>
            <p:ph idx="1"/>
          </p:nvPr>
        </p:nvPicPr>
        <p:blipFill>
          <a:blip r:embed="rId2" cstate="print"/>
          <a:srcRect/>
          <a:stretch>
            <a:fillRect/>
          </a:stretch>
        </p:blipFill>
        <p:spPr bwMode="auto">
          <a:xfrm>
            <a:off x="1285852" y="285728"/>
            <a:ext cx="6453232" cy="4839924"/>
          </a:xfrm>
          <a:prstGeom prst="rect">
            <a:avLst/>
          </a:prstGeom>
          <a:noFill/>
        </p:spPr>
      </p:pic>
      <p:sp>
        <p:nvSpPr>
          <p:cNvPr id="5" name="4 CuadroTexto"/>
          <p:cNvSpPr txBox="1"/>
          <p:nvPr/>
        </p:nvSpPr>
        <p:spPr>
          <a:xfrm>
            <a:off x="500034" y="5288340"/>
            <a:ext cx="7786742" cy="1846659"/>
          </a:xfrm>
          <a:prstGeom prst="rect">
            <a:avLst/>
          </a:prstGeom>
          <a:noFill/>
        </p:spPr>
        <p:txBody>
          <a:bodyPr wrap="square" rtlCol="0">
            <a:spAutoFit/>
          </a:bodyPr>
          <a:lstStyle/>
          <a:p>
            <a:pPr algn="ctr"/>
            <a:r>
              <a:rPr lang="es-ES" sz="2400" b="1" dirty="0" smtClean="0"/>
              <a:t>Penacho de Moctezuma (Copia)</a:t>
            </a:r>
          </a:p>
          <a:p>
            <a:pPr algn="ctr"/>
            <a:r>
              <a:rPr lang="es-ES" dirty="0" smtClean="0"/>
              <a:t> Según investigadores esta pieza sería una de las 158 que Moctezuma dio como regalo para el Rey Carlos I, y que desde entonces ha permanecido en Europa. Tras la segunda guerra mundial terminó en Austria. Allí permanecerá dado el riesgo  que supone para su integridad, moverlo de su actual lugar.</a:t>
            </a:r>
          </a:p>
          <a:p>
            <a:pPr algn="ctr"/>
            <a:r>
              <a:rPr lang="es-ES" dirty="0" smtClean="0"/>
              <a:t>                                                                                                                                                              </a:t>
            </a:r>
            <a:endParaRPr lang="es-ES" dirty="0"/>
          </a:p>
        </p:txBody>
      </p:sp>
      <p:sp>
        <p:nvSpPr>
          <p:cNvPr id="34820" name="AutoShape 4" descr="http://www.elconfidencial.com/fotos/noticias/2010120333cortes-dentr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4822" name="AutoShape 6" descr="http://www.elconfidencial.com/fotos/noticias/2010120333cortes-dentr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nserenotransitandolaciudad.com/wp-content/uploads/2015/03/Colgante-Xiuhtecuhtli.jpg"/>
          <p:cNvPicPr>
            <a:picLocks noGrp="1" noChangeAspect="1" noChangeArrowheads="1"/>
          </p:cNvPicPr>
          <p:nvPr>
            <p:ph idx="1"/>
          </p:nvPr>
        </p:nvPicPr>
        <p:blipFill>
          <a:blip r:embed="rId2" cstate="print"/>
          <a:srcRect/>
          <a:stretch>
            <a:fillRect/>
          </a:stretch>
        </p:blipFill>
        <p:spPr bwMode="auto">
          <a:xfrm>
            <a:off x="1071538" y="357166"/>
            <a:ext cx="6882626" cy="4572032"/>
          </a:xfrm>
          <a:prstGeom prst="rect">
            <a:avLst/>
          </a:prstGeom>
          <a:noFill/>
        </p:spPr>
      </p:pic>
      <p:sp>
        <p:nvSpPr>
          <p:cNvPr id="5" name="4 Rectángulo"/>
          <p:cNvSpPr/>
          <p:nvPr/>
        </p:nvSpPr>
        <p:spPr>
          <a:xfrm>
            <a:off x="1357290" y="5011341"/>
            <a:ext cx="6572296" cy="1846659"/>
          </a:xfrm>
          <a:prstGeom prst="rect">
            <a:avLst/>
          </a:prstGeom>
        </p:spPr>
        <p:txBody>
          <a:bodyPr wrap="square">
            <a:spAutoFit/>
          </a:bodyPr>
          <a:lstStyle/>
          <a:p>
            <a:pPr algn="ctr" fontAlgn="base"/>
            <a:r>
              <a:rPr lang="es-ES" sz="2400" b="1" u="sng" cap="all" dirty="0" smtClean="0"/>
              <a:t>COLGANTE XIUHTECUHTLI</a:t>
            </a:r>
            <a:endParaRPr lang="es-ES" sz="2400" b="1" cap="all" dirty="0" smtClean="0"/>
          </a:p>
          <a:p>
            <a:pPr algn="ctr"/>
            <a:r>
              <a:rPr lang="es-ES" dirty="0" smtClean="0"/>
              <a:t>Esta pequeña pieza de orfebrería azteca datada en torno al 1500 representa a </a:t>
            </a:r>
            <a:r>
              <a:rPr lang="es-ES" b="1" dirty="0" smtClean="0"/>
              <a:t>Xiuhtecuhtli</a:t>
            </a:r>
            <a:r>
              <a:rPr lang="es-ES" dirty="0" smtClean="0"/>
              <a:t>, dios del fuego y el calor. Procede del Museo Nacional de Antropología, Ciudad de México y está datada en torno al 1500.</a:t>
            </a:r>
          </a:p>
          <a:p>
            <a:pPr algn="ctr"/>
            <a:r>
              <a:rPr lang="es-ES" dirty="0" smtClean="0"/>
              <a:t>Es de una extraordinaria realización.</a:t>
            </a:r>
            <a:endParaRPr lang="es-E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upload.wikimedia.org/wikipedia/commons/thumb/8/87/Monumento_de_Moctezuma_y_Hernan_Cort%C3%A9s.jpg/800px-Monumento_de_Moctezuma_y_Hernan_Cort%C3%A9s.jpg"/>
          <p:cNvPicPr>
            <a:picLocks noChangeAspect="1" noChangeArrowheads="1"/>
          </p:cNvPicPr>
          <p:nvPr/>
        </p:nvPicPr>
        <p:blipFill>
          <a:blip r:embed="rId2" cstate="print"/>
          <a:srcRect/>
          <a:stretch>
            <a:fillRect/>
          </a:stretch>
        </p:blipFill>
        <p:spPr bwMode="auto">
          <a:xfrm>
            <a:off x="1357290" y="357166"/>
            <a:ext cx="6476992" cy="4857744"/>
          </a:xfrm>
          <a:prstGeom prst="rect">
            <a:avLst/>
          </a:prstGeom>
          <a:noFill/>
        </p:spPr>
      </p:pic>
      <p:sp>
        <p:nvSpPr>
          <p:cNvPr id="3" name="2 Rectángulo"/>
          <p:cNvSpPr/>
          <p:nvPr/>
        </p:nvSpPr>
        <p:spPr>
          <a:xfrm>
            <a:off x="571472" y="5380672"/>
            <a:ext cx="8072494" cy="1477328"/>
          </a:xfrm>
          <a:prstGeom prst="rect">
            <a:avLst/>
          </a:prstGeom>
        </p:spPr>
        <p:txBody>
          <a:bodyPr wrap="square">
            <a:spAutoFit/>
          </a:bodyPr>
          <a:lstStyle/>
          <a:p>
            <a:pPr algn="just"/>
            <a:r>
              <a:rPr lang="es-ES" dirty="0" smtClean="0"/>
              <a:t>Placa conmemorativa del primer encuentro entre Cortés y Moctezuma en la Ciudad de México. </a:t>
            </a:r>
          </a:p>
          <a:p>
            <a:pPr algn="just"/>
            <a:r>
              <a:rPr lang="es-ES" dirty="0" smtClean="0"/>
              <a:t>Estudios recientes han determinado que, con toda probabilidad, el conquistador extremeño y el </a:t>
            </a:r>
            <a:r>
              <a:rPr lang="es-ES" dirty="0" err="1" smtClean="0"/>
              <a:t>tlahtoani</a:t>
            </a:r>
            <a:r>
              <a:rPr lang="es-ES" dirty="0" smtClean="0"/>
              <a:t> mexica se encontraron en un sitio distinto al que señala el monumento.</a:t>
            </a:r>
            <a:endParaRPr lang="es-E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pi.ning.com/files/gPyQY62Kw6qHZbAp0FLgstt2vB2UCBGVmwZ-8PjkV9rFAtkjttNvEVJPexA8LE*JsN9EYuHRFyWP98L57cqyqusq4P9jh7By/okMoctezumaAztecRulerMex001.jpg"/>
          <p:cNvPicPr>
            <a:picLocks noGrp="1" noChangeAspect="1" noChangeArrowheads="1"/>
          </p:cNvPicPr>
          <p:nvPr>
            <p:ph idx="1"/>
          </p:nvPr>
        </p:nvPicPr>
        <p:blipFill>
          <a:blip r:embed="rId2" cstate="print"/>
          <a:srcRect/>
          <a:stretch>
            <a:fillRect/>
          </a:stretch>
        </p:blipFill>
        <p:spPr bwMode="auto">
          <a:xfrm>
            <a:off x="0" y="0"/>
            <a:ext cx="4963079" cy="3722309"/>
          </a:xfrm>
          <a:prstGeom prst="rect">
            <a:avLst/>
          </a:prstGeom>
          <a:noFill/>
        </p:spPr>
      </p:pic>
      <p:sp>
        <p:nvSpPr>
          <p:cNvPr id="5" name="4 CuadroTexto"/>
          <p:cNvSpPr txBox="1"/>
          <p:nvPr/>
        </p:nvSpPr>
        <p:spPr>
          <a:xfrm>
            <a:off x="714348" y="4786322"/>
            <a:ext cx="3002489" cy="461665"/>
          </a:xfrm>
          <a:prstGeom prst="rect">
            <a:avLst/>
          </a:prstGeom>
          <a:noFill/>
        </p:spPr>
        <p:txBody>
          <a:bodyPr wrap="none" rtlCol="0">
            <a:spAutoFit/>
          </a:bodyPr>
          <a:lstStyle/>
          <a:p>
            <a:r>
              <a:rPr lang="es-ES" sz="2400" b="1" smtClean="0"/>
              <a:t>Códice de Moctezuma</a:t>
            </a:r>
            <a:endParaRPr lang="es-ES" sz="2400" b="1"/>
          </a:p>
        </p:txBody>
      </p:sp>
      <p:pic>
        <p:nvPicPr>
          <p:cNvPr id="105474" name="Picture 2" descr="http://api.ning.com/files/gPyQY62Kw6pFOCsl8Njr5tb6E8lxV2DHSlstIuMUBHZBlpTJ6N8MCBq5tXij-XSfYvXBgAmedNA-AIZzAh0kxACjaVIXEMU9/okMoctezumaAztecRulerMex002.jpg"/>
          <p:cNvPicPr>
            <a:picLocks noChangeAspect="1" noChangeArrowheads="1"/>
          </p:cNvPicPr>
          <p:nvPr/>
        </p:nvPicPr>
        <p:blipFill>
          <a:blip r:embed="rId3" cstate="print"/>
          <a:srcRect/>
          <a:stretch>
            <a:fillRect/>
          </a:stretch>
        </p:blipFill>
        <p:spPr bwMode="auto">
          <a:xfrm>
            <a:off x="4857752" y="3643312"/>
            <a:ext cx="4286248" cy="3214687"/>
          </a:xfrm>
          <a:prstGeom prst="rect">
            <a:avLst/>
          </a:prstGeom>
          <a:noFill/>
        </p:spPr>
      </p:pic>
      <p:sp>
        <p:nvSpPr>
          <p:cNvPr id="7" name="6 CuadroTexto"/>
          <p:cNvSpPr txBox="1"/>
          <p:nvPr/>
        </p:nvSpPr>
        <p:spPr>
          <a:xfrm>
            <a:off x="5072066" y="500042"/>
            <a:ext cx="3786214" cy="1754326"/>
          </a:xfrm>
          <a:prstGeom prst="rect">
            <a:avLst/>
          </a:prstGeom>
          <a:noFill/>
        </p:spPr>
        <p:txBody>
          <a:bodyPr wrap="square" rtlCol="0">
            <a:spAutoFit/>
          </a:bodyPr>
          <a:lstStyle/>
          <a:p>
            <a:pPr algn="ctr"/>
            <a:r>
              <a:rPr lang="es-ES" dirty="0" smtClean="0"/>
              <a:t>Cortés acompañado de La </a:t>
            </a:r>
            <a:r>
              <a:rPr lang="es-ES" dirty="0" err="1" smtClean="0"/>
              <a:t>Malincha</a:t>
            </a:r>
            <a:endParaRPr lang="es-ES" dirty="0" smtClean="0"/>
          </a:p>
          <a:p>
            <a:pPr algn="ctr"/>
            <a:r>
              <a:rPr lang="es-ES" dirty="0" smtClean="0"/>
              <a:t>negocia con Moctezuma.</a:t>
            </a:r>
          </a:p>
          <a:p>
            <a:pPr algn="ctr"/>
            <a:r>
              <a:rPr lang="es-ES" dirty="0" smtClean="0"/>
              <a:t>Éste moriría apedreado por sus súbditos, al considerar que solo obedecía las ordenes de Hernán Cortés.</a:t>
            </a:r>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1886</TotalTime>
  <Words>3810</Words>
  <Application>Microsoft Office PowerPoint</Application>
  <PresentationFormat>Presentación en pantalla (4:3)</PresentationFormat>
  <Paragraphs>277</Paragraphs>
  <Slides>138</Slides>
  <Notes>2</Notes>
  <HiddenSlides>0</HiddenSlides>
  <MMClips>0</MMClips>
  <ScaleCrop>false</ScaleCrop>
  <HeadingPairs>
    <vt:vector size="4" baseType="variant">
      <vt:variant>
        <vt:lpstr>Tema</vt:lpstr>
      </vt:variant>
      <vt:variant>
        <vt:i4>1</vt:i4>
      </vt:variant>
      <vt:variant>
        <vt:lpstr>Títulos de diapositiva</vt:lpstr>
      </vt:variant>
      <vt:variant>
        <vt:i4>138</vt:i4>
      </vt:variant>
    </vt:vector>
  </HeadingPairs>
  <TitlesOfParts>
    <vt:vector size="139"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Agustin</dc:creator>
  <cp:lastModifiedBy>Zulema</cp:lastModifiedBy>
  <cp:revision>76</cp:revision>
  <dcterms:created xsi:type="dcterms:W3CDTF">2015-03-15T09:50:33Z</dcterms:created>
  <dcterms:modified xsi:type="dcterms:W3CDTF">2015-05-22T16:41:09Z</dcterms:modified>
</cp:coreProperties>
</file>